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6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1" r:id="rId3"/>
    <p:sldId id="262" r:id="rId4"/>
    <p:sldId id="268" r:id="rId5"/>
    <p:sldId id="272" r:id="rId6"/>
    <p:sldId id="273" r:id="rId7"/>
    <p:sldId id="274" r:id="rId8"/>
    <p:sldId id="275" r:id="rId9"/>
    <p:sldId id="276" r:id="rId10"/>
    <p:sldId id="277" r:id="rId11"/>
    <p:sldId id="297" r:id="rId12"/>
    <p:sldId id="278" r:id="rId13"/>
    <p:sldId id="279" r:id="rId14"/>
    <p:sldId id="280" r:id="rId15"/>
    <p:sldId id="281" r:id="rId16"/>
    <p:sldId id="303" r:id="rId17"/>
    <p:sldId id="300" r:id="rId18"/>
    <p:sldId id="301" r:id="rId19"/>
    <p:sldId id="302" r:id="rId20"/>
    <p:sldId id="283" r:id="rId21"/>
    <p:sldId id="284" r:id="rId22"/>
    <p:sldId id="285" r:id="rId23"/>
    <p:sldId id="286" r:id="rId24"/>
    <p:sldId id="287" r:id="rId25"/>
    <p:sldId id="288" r:id="rId26"/>
    <p:sldId id="298" r:id="rId27"/>
    <p:sldId id="299" r:id="rId28"/>
  </p:sldIdLst>
  <p:sldSz cx="9144000" cy="6858000" type="screen4x3"/>
  <p:notesSz cx="6808788" cy="9940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rgit Mortensen" initials="BM0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4A"/>
    <a:srgbClr val="FF00FF"/>
    <a:srgbClr val="697F8E"/>
    <a:srgbClr val="118850"/>
    <a:srgbClr val="384F5C"/>
    <a:srgbClr val="7ABD30"/>
    <a:srgbClr val="0E702F"/>
    <a:srgbClr val="0E72BA"/>
    <a:srgbClr val="0B5C94"/>
    <a:srgbClr val="EB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70971" autoAdjust="0"/>
  </p:normalViewPr>
  <p:slideViewPr>
    <p:cSldViewPr snapToGrid="0">
      <p:cViewPr>
        <p:scale>
          <a:sx n="60" d="100"/>
          <a:sy n="60" d="100"/>
        </p:scale>
        <p:origin x="-349" y="930"/>
      </p:cViewPr>
      <p:guideLst>
        <p:guide orient="horz" pos="4066"/>
        <p:guide orient="horz" pos="3883"/>
        <p:guide orient="horz" pos="2160"/>
        <p:guide orient="horz" pos="879"/>
        <p:guide orient="horz" pos="446"/>
        <p:guide orient="horz" pos="1049"/>
        <p:guide pos="5477"/>
        <p:guide pos="2880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2222" y="-86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395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CA92D15C-9541-984E-9FA7-C608AD204F7E}" type="datetimeFigureOut">
              <a:t>05-02-2017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395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4AD8BFC4-5926-5649-BB5B-7065CDDCBE5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395" y="0"/>
            <a:ext cx="2949772" cy="49760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FDDA5-DA11-E543-9D52-16EB8FF18AFF}" type="datetimeFigureOut">
              <a:rPr lang="da-DK"/>
              <a:pPr/>
              <a:t>05-02-2017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717" y="4721662"/>
            <a:ext cx="5447355" cy="4473654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395" y="9441733"/>
            <a:ext cx="2949772" cy="497602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4CC2FA-81EB-7645-A056-1A1B2D71557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94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2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75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13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i="0" dirty="0" smtClean="0">
              <a:solidFill>
                <a:srgbClr val="FF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39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i="0" dirty="0" smtClean="0">
              <a:solidFill>
                <a:srgbClr val="FF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538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583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732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94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87028-8A3B-40AE-853C-80B3EEA4B5F3}" type="slidenum">
              <a:rPr lang="da-DK" altLang="da-DK" smtClean="0"/>
              <a:pPr>
                <a:defRPr/>
              </a:pPr>
              <a:t>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67336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87028-8A3B-40AE-853C-80B3EEA4B5F3}" type="slidenum">
              <a:rPr lang="da-DK" altLang="da-DK" smtClean="0"/>
              <a:pPr>
                <a:defRPr/>
              </a:pPr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43686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8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89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613" y="508000"/>
            <a:ext cx="4972050" cy="372903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507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643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426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5922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602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i="0" dirty="0" smtClean="0">
              <a:ea typeface="Geneva" charset="-128"/>
            </a:endParaRPr>
          </a:p>
        </p:txBody>
      </p:sp>
      <p:sp>
        <p:nvSpPr>
          <p:cNvPr id="2109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7CC9B6-EC19-4012-9A33-97D419007DA9}" type="slidenum">
              <a:rPr lang="da-DK" smtClean="0"/>
              <a:pPr/>
              <a:t>24</a:t>
            </a:fld>
            <a:endParaRPr 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>
              <a:effectLst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1559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0" fontAlgn="base" hangingPunct="0"/>
            <a:endParaRPr lang="da-DK" dirty="0">
              <a:effectLst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000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103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87028-8A3B-40AE-853C-80B3EEA4B5F3}" type="slidenum">
              <a:rPr lang="da-DK" altLang="da-DK" smtClean="0"/>
              <a:pPr>
                <a:defRPr/>
              </a:pPr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5655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74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847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>
              <a:effectLst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85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>
              <a:latin typeface="+mn-lt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369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>
              <a:effectLst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93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 smtClean="0">
              <a:effectLst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90AA-F59A-40F7-8BDC-1585FA865A0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038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4B7A-C1AE-45AB-AAEE-4DA669A76CA6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Opfølgning på konflikter - samtale med barnet eller den unge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98463"/>
            <a:ext cx="19161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7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7797-DB85-452A-976C-FAD24725623A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73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F38D-0D0F-4BA6-B039-1BA17A96A67D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5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side: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8243888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599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side: Hvi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49" y="1561077"/>
            <a:ext cx="3938517" cy="460318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1"/>
          </p:nvPr>
        </p:nvSpPr>
        <p:spPr>
          <a:xfrm>
            <a:off x="4756221" y="1561077"/>
            <a:ext cx="3938517" cy="460318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55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49" y="2243138"/>
            <a:ext cx="7966353" cy="1136661"/>
          </a:xfrm>
        </p:spPr>
        <p:txBody>
          <a:bodyPr lIns="0" tIns="0" rIns="0" bIns="0">
            <a:normAutofit/>
          </a:bodyPr>
          <a:lstStyle>
            <a:lvl1pPr>
              <a:defRPr sz="2800" b="1"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3470275"/>
            <a:ext cx="7976848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1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højformat-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81525" y="1411112"/>
            <a:ext cx="4562475" cy="475315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24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me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5505"/>
            <a:ext cx="9144000" cy="475875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uden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0175"/>
            <a:ext cx="9144000" cy="54578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1 person m. tale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obl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54" y="2482371"/>
            <a:ext cx="3233355" cy="2421783"/>
          </a:xfrm>
          <a:prstGeom prst="rect">
            <a:avLst/>
          </a:prstGeom>
        </p:spPr>
      </p:pic>
      <p:pic>
        <p:nvPicPr>
          <p:cNvPr id="12" name="Picture 11" descr="1pers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6" y="4591539"/>
            <a:ext cx="1025769" cy="15714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489944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326481" y="2997899"/>
            <a:ext cx="2410863" cy="1493753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185738" indent="0" algn="ctr">
              <a:buNone/>
              <a:defRPr>
                <a:solidFill>
                  <a:srgbClr val="000000"/>
                </a:solidFill>
              </a:defRPr>
            </a:lvl2pPr>
            <a:lvl3pPr marL="357187" indent="0" algn="ctr">
              <a:buNone/>
              <a:defRPr>
                <a:solidFill>
                  <a:srgbClr val="000000"/>
                </a:solidFill>
              </a:defRPr>
            </a:lvl3pPr>
            <a:lvl4pPr marL="542925" indent="0" algn="ctr">
              <a:buNone/>
              <a:defRPr>
                <a:solidFill>
                  <a:srgbClr val="000000"/>
                </a:solidFill>
              </a:defRPr>
            </a:lvl4pPr>
            <a:lvl5pPr marL="714375" indent="0" algn="ctr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1" name="Picture 10" descr="born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1EE-0AE5-471C-8797-5131AF309913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504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2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0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7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ADFD-6A1F-4B8A-90F8-BC0D350BE301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1195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61A7-0E26-4832-ACBC-3DEDA3EBB12F}" type="datetime1">
              <a:rPr lang="da-DK" smtClean="0"/>
              <a:t>05-02-2017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03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DB37-083B-42A0-B10E-8DC14592E0DD}" type="datetime1">
              <a:rPr lang="da-DK" smtClean="0"/>
              <a:t>05-02-2017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82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9F8D-0A55-407D-BC73-C974927D9760}" type="datetime1">
              <a:rPr lang="da-DK" smtClean="0"/>
              <a:t>05-02-2017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5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FA99-41B9-4CB2-88F7-6ADEE6880A2B}" type="datetime1">
              <a:rPr lang="da-DK" smtClean="0"/>
              <a:t>05-02-2017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08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1891-7D91-404D-81E6-F767729B2D42}" type="datetime1">
              <a:rPr lang="da-DK" smtClean="0"/>
              <a:t>05-02-2017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19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9E4-7D5F-425F-B53D-85E758F1A039}" type="datetime1">
              <a:rPr lang="da-DK" smtClean="0"/>
              <a:t>05-02-2017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9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B167-F037-4704-891D-A8E31344B42A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Opfølgning på konflikter - samtale med barnet eller den unge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B443-8D10-4C87-9B29-4FD6F0DD8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66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731" r:id="rId14"/>
    <p:sldLayoutId id="2147483750" r:id="rId15"/>
    <p:sldLayoutId id="2147483752" r:id="rId16"/>
    <p:sldLayoutId id="2147483749" r:id="rId17"/>
    <p:sldLayoutId id="2147483735" r:id="rId18"/>
    <p:sldLayoutId id="2147483753" r:id="rId19"/>
    <p:sldLayoutId id="2147483767" r:id="rId20"/>
    <p:sldLayoutId id="2147483770" r:id="rId21"/>
    <p:sldLayoutId id="2147483769" r:id="rId22"/>
    <p:sldLayoutId id="2147483768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171" y="3360734"/>
            <a:ext cx="8229600" cy="5010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a-DK" sz="2200" b="0" dirty="0"/>
              <a:t>Voksenansvar for anbragte børn og </a:t>
            </a:r>
            <a:r>
              <a:rPr lang="da-DK" sz="2200" b="0" dirty="0" smtClean="0"/>
              <a:t>unge</a:t>
            </a:r>
            <a:r>
              <a:rPr lang="da-DK" sz="2000" b="0" dirty="0" smtClean="0"/>
              <a:t/>
            </a:r>
            <a:br>
              <a:rPr lang="da-DK" sz="2000" b="0" dirty="0" smtClean="0"/>
            </a:br>
            <a:r>
              <a:rPr lang="da-DK" dirty="0" smtClean="0">
                <a:cs typeface="+mj-cs"/>
              </a:rPr>
              <a:t/>
            </a:r>
            <a:br>
              <a:rPr lang="da-DK" dirty="0" smtClean="0">
                <a:cs typeface="+mj-cs"/>
              </a:rPr>
            </a:br>
            <a:r>
              <a:rPr lang="da-DK" sz="3100" dirty="0"/>
              <a:t>Opfølgning på konflikter - samtale med barnet eller den unge</a:t>
            </a:r>
            <a:br>
              <a:rPr lang="da-DK" sz="3100" dirty="0"/>
            </a:br>
            <a:r>
              <a:rPr lang="da-DK" sz="3100" dirty="0">
                <a:cs typeface="+mn-cs"/>
              </a:rPr>
              <a:t/>
            </a:r>
            <a:br>
              <a:rPr lang="da-DK" sz="3100" dirty="0">
                <a:cs typeface="+mn-cs"/>
              </a:rPr>
            </a:br>
            <a:r>
              <a:rPr lang="da-DK" dirty="0" smtClean="0">
                <a:cs typeface="+mj-cs"/>
              </a:rPr>
              <a:t/>
            </a:r>
            <a:br>
              <a:rPr lang="da-DK" dirty="0" smtClean="0">
                <a:cs typeface="+mj-cs"/>
              </a:rPr>
            </a:br>
            <a:endParaRPr lang="da-DK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49036" y="4359729"/>
            <a:ext cx="8229600" cy="198392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Målgruppe: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Alle plejefamilier</a:t>
            </a:r>
          </a:p>
        </p:txBody>
      </p:sp>
    </p:spTree>
    <p:extLst>
      <p:ext uri="{BB962C8B-B14F-4D97-AF65-F5344CB8AC3E}">
        <p14:creationId xmlns:p14="http://schemas.microsoft.com/office/powerpoint/2010/main" val="2854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Eksempler på spørgsmål</a:t>
            </a:r>
            <a:r>
              <a:rPr lang="da-DK" dirty="0"/>
              <a:t> til børn </a:t>
            </a:r>
            <a:r>
              <a:rPr lang="da-DK" dirty="0" smtClean="0"/>
              <a:t>og unge i alderen</a:t>
            </a:r>
            <a:r>
              <a:rPr lang="da-DK" dirty="0"/>
              <a:t> </a:t>
            </a:r>
            <a:r>
              <a:rPr lang="da-DK" dirty="0" smtClean="0"/>
              <a:t>ca</a:t>
            </a:r>
            <a:r>
              <a:rPr lang="da-DK" dirty="0"/>
              <a:t>. 10-12år og frem til voksenalder</a:t>
            </a:r>
            <a:r>
              <a:rPr lang="da-DK" dirty="0" smtClean="0">
                <a:latin typeface="+mn-lt"/>
              </a:rPr>
              <a:t/>
            </a:r>
            <a:br>
              <a:rPr lang="da-DK" dirty="0" smtClean="0">
                <a:latin typeface="+mn-lt"/>
              </a:rPr>
            </a:br>
            <a:endParaRPr lang="da-DK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348813"/>
            <a:ext cx="8243888" cy="46031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550" dirty="0" smtClean="0"/>
          </a:p>
          <a:p>
            <a:pPr marL="0" indent="0">
              <a:buNone/>
            </a:pPr>
            <a:endParaRPr lang="da-DK" sz="1550" dirty="0" smtClean="0"/>
          </a:p>
          <a:p>
            <a:pPr marL="0" indent="0">
              <a:buNone/>
            </a:pPr>
            <a:endParaRPr lang="da-DK" sz="1550" dirty="0" smtClean="0"/>
          </a:p>
        </p:txBody>
      </p:sp>
      <p:sp>
        <p:nvSpPr>
          <p:cNvPr id="5" name="Rektangel 4"/>
          <p:cNvSpPr/>
          <p:nvPr/>
        </p:nvSpPr>
        <p:spPr>
          <a:xfrm>
            <a:off x="187794" y="1760771"/>
            <a:ext cx="4226362" cy="258532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Eksempler på lineære spørgsmål: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Hvordan oplevede du det, der skete?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Hvordan føltes situationen for dig?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Ved du, hvorfor der skete, det der skete?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Hvad kan vi gøre for at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undgå, at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en lignende situation opstår?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Hvordan kan jeg hjælpe dig?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536121" y="4671524"/>
            <a:ext cx="3878035" cy="147732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Eksempler på cirkulære spørgsmål: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Hvordan oplever du, at de andre reagerer, når det her sker?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 hvilke andre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situationer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får du lyst til at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handle,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som du gjorde?</a:t>
            </a:r>
          </a:p>
        </p:txBody>
      </p:sp>
      <p:sp>
        <p:nvSpPr>
          <p:cNvPr id="7" name="Rektangel 6"/>
          <p:cNvSpPr/>
          <p:nvPr/>
        </p:nvSpPr>
        <p:spPr>
          <a:xfrm>
            <a:off x="4580168" y="2178417"/>
            <a:ext cx="4539328" cy="1200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Eksempler på refleksive spørgsmål: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Hvilken forskel ville det gøre for dig, hvis 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Hvem kunne støtte og hjælpe dig?</a:t>
            </a:r>
          </a:p>
        </p:txBody>
      </p:sp>
      <p:sp>
        <p:nvSpPr>
          <p:cNvPr id="8" name="Rektangel 7"/>
          <p:cNvSpPr/>
          <p:nvPr/>
        </p:nvSpPr>
        <p:spPr>
          <a:xfrm>
            <a:off x="4939393" y="4029298"/>
            <a:ext cx="3878035" cy="147732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Eksempler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på strategiske spørgsmål: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Hvordan kan vi/du gøre noget ved problemet?</a:t>
            </a:r>
          </a:p>
          <a:p>
            <a:endParaRPr lang="da-DK" dirty="0"/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2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Særligt for børn og unge med kognitive funktionsnedsættelser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Forståelse:</a:t>
            </a:r>
            <a:endParaRPr lang="da-DK" b="1" dirty="0"/>
          </a:p>
          <a:p>
            <a:r>
              <a:rPr lang="da-DK" dirty="0"/>
              <a:t>Konkret tænkning – det der kan røres, ses eller </a:t>
            </a:r>
            <a:r>
              <a:rPr lang="da-DK" dirty="0" smtClean="0"/>
              <a:t>føles</a:t>
            </a:r>
            <a:endParaRPr lang="da-DK" dirty="0"/>
          </a:p>
          <a:p>
            <a:r>
              <a:rPr lang="da-DK" dirty="0"/>
              <a:t>Svært ved at </a:t>
            </a:r>
            <a:r>
              <a:rPr lang="da-DK" dirty="0" smtClean="0"/>
              <a:t>ræsonnere, </a:t>
            </a:r>
            <a:r>
              <a:rPr lang="da-DK" dirty="0"/>
              <a:t>svare på abstrakte </a:t>
            </a:r>
            <a:r>
              <a:rPr lang="da-DK" dirty="0" smtClean="0"/>
              <a:t>spørgsmål </a:t>
            </a:r>
            <a:r>
              <a:rPr lang="da-DK" dirty="0"/>
              <a:t>eller forstå begreber som tid og </a:t>
            </a:r>
            <a:r>
              <a:rPr lang="da-DK" dirty="0" smtClean="0"/>
              <a:t>afstand</a:t>
            </a:r>
            <a:endParaRPr lang="da-DK" dirty="0"/>
          </a:p>
          <a:p>
            <a:r>
              <a:rPr lang="da-DK" dirty="0"/>
              <a:t>Evnen til at fastholde opmærksomheden er </a:t>
            </a:r>
            <a:r>
              <a:rPr lang="da-DK" dirty="0" smtClean="0"/>
              <a:t>nedsat</a:t>
            </a:r>
            <a:endParaRPr lang="da-DK" dirty="0"/>
          </a:p>
          <a:p>
            <a:r>
              <a:rPr lang="da-DK" dirty="0" smtClean="0"/>
              <a:t>Evnen </a:t>
            </a:r>
            <a:r>
              <a:rPr lang="da-DK" dirty="0"/>
              <a:t>til at forstå kompleks eller sammensat information er </a:t>
            </a:r>
            <a:r>
              <a:rPr lang="da-DK" dirty="0" smtClean="0"/>
              <a:t>nedsat</a:t>
            </a:r>
            <a:endParaRPr lang="da-DK" dirty="0"/>
          </a:p>
          <a:p>
            <a:r>
              <a:rPr lang="da-DK" dirty="0"/>
              <a:t>Kan have svært ved at forstå begrebet motivation – hvad der får dem selv eller andre til at handle, som de </a:t>
            </a:r>
            <a:r>
              <a:rPr lang="da-DK" dirty="0" smtClean="0"/>
              <a:t>gør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Kommunikation:</a:t>
            </a:r>
          </a:p>
          <a:p>
            <a:r>
              <a:rPr lang="da-DK" dirty="0"/>
              <a:t>Begrænset </a:t>
            </a:r>
            <a:r>
              <a:rPr lang="da-DK" dirty="0" smtClean="0"/>
              <a:t>ordforråd </a:t>
            </a:r>
          </a:p>
          <a:p>
            <a:r>
              <a:rPr lang="da-DK" dirty="0" smtClean="0"/>
              <a:t>Begrænset eller intet verbalt sprog</a:t>
            </a:r>
          </a:p>
          <a:p>
            <a:r>
              <a:rPr lang="da-DK" dirty="0" smtClean="0"/>
              <a:t>Nedsat </a:t>
            </a:r>
            <a:r>
              <a:rPr lang="da-DK" dirty="0"/>
              <a:t>eller ingen evne til at læse og </a:t>
            </a:r>
            <a:r>
              <a:rPr lang="da-DK" dirty="0" smtClean="0"/>
              <a:t>skrive</a:t>
            </a:r>
            <a:endParaRPr lang="da-DK" dirty="0"/>
          </a:p>
          <a:p>
            <a:r>
              <a:rPr lang="da-DK" dirty="0"/>
              <a:t>Kommunikation forgår måske helt eller delvis via billeder eller </a:t>
            </a:r>
            <a:r>
              <a:rPr lang="da-DK" dirty="0" smtClean="0"/>
              <a:t>tegn</a:t>
            </a:r>
            <a:endParaRPr lang="da-DK" dirty="0"/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2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”Det ved jeg ikke…”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1900" dirty="0" smtClean="0"/>
          </a:p>
          <a:p>
            <a:r>
              <a:rPr lang="da-DK" dirty="0" smtClean="0"/>
              <a:t>Svaret er blevet en vane</a:t>
            </a:r>
          </a:p>
          <a:p>
            <a:endParaRPr lang="da-DK" dirty="0" smtClean="0"/>
          </a:p>
          <a:p>
            <a:r>
              <a:rPr lang="da-DK" dirty="0" smtClean="0"/>
              <a:t>Er måske ikke vant til at blive spurgt og har derfor </a:t>
            </a:r>
            <a:br>
              <a:rPr lang="da-DK" dirty="0" smtClean="0"/>
            </a:br>
            <a:r>
              <a:rPr lang="da-DK" dirty="0" smtClean="0"/>
              <a:t>ingen erfaring med, hvordan man fortæller om sig </a:t>
            </a:r>
            <a:br>
              <a:rPr lang="da-DK" dirty="0" smtClean="0"/>
            </a:br>
            <a:r>
              <a:rPr lang="da-DK" dirty="0" smtClean="0"/>
              <a:t>selv og mangler ord</a:t>
            </a:r>
          </a:p>
          <a:p>
            <a:endParaRPr lang="da-DK" dirty="0" smtClean="0"/>
          </a:p>
          <a:p>
            <a:r>
              <a:rPr lang="da-DK" dirty="0" smtClean="0"/>
              <a:t>Har oplevet noget, som der endnu ikke er ord til at </a:t>
            </a:r>
            <a:br>
              <a:rPr lang="da-DK" dirty="0" smtClean="0"/>
            </a:br>
            <a:r>
              <a:rPr lang="da-DK" dirty="0" smtClean="0"/>
              <a:t>kunne forklare</a:t>
            </a:r>
          </a:p>
          <a:p>
            <a:endParaRPr lang="da-DK" dirty="0" smtClean="0"/>
          </a:p>
          <a:p>
            <a:r>
              <a:rPr lang="da-DK" dirty="0" smtClean="0"/>
              <a:t>Har måske ikke forstået spørgsmålet, eller der blev </a:t>
            </a:r>
            <a:br>
              <a:rPr lang="da-DK" dirty="0" smtClean="0"/>
            </a:br>
            <a:r>
              <a:rPr lang="da-DK" dirty="0" smtClean="0"/>
              <a:t>brugt ord, som er ukendte for barnet eller den unge</a:t>
            </a: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”Det ved jeg ikke</a:t>
            </a:r>
            <a:r>
              <a:rPr lang="da-DK" dirty="0" smtClean="0"/>
              <a:t>…” - fortsat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Der </a:t>
            </a:r>
            <a:r>
              <a:rPr lang="da-DK" dirty="0"/>
              <a:t>kan mangle tillid til, at den voksne vil lytte og forholde sig til </a:t>
            </a:r>
            <a:r>
              <a:rPr lang="da-DK" dirty="0" smtClean="0"/>
              <a:t>barnets eller den unges fortælling</a:t>
            </a:r>
            <a:r>
              <a:rPr lang="da-DK" dirty="0"/>
              <a:t>. Er usikker på, om den voksne vil tro på </a:t>
            </a:r>
            <a:r>
              <a:rPr lang="da-DK" dirty="0" smtClean="0"/>
              <a:t>svaret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Kan </a:t>
            </a:r>
            <a:r>
              <a:rPr lang="da-DK" dirty="0"/>
              <a:t>være usikker på, hvad svaret skal bruges til – har det konsekvenser?</a:t>
            </a:r>
          </a:p>
          <a:p>
            <a:endParaRPr lang="da-DK" dirty="0" smtClean="0"/>
          </a:p>
          <a:p>
            <a:r>
              <a:rPr lang="da-DK" dirty="0" smtClean="0"/>
              <a:t>Vil </a:t>
            </a:r>
            <a:r>
              <a:rPr lang="da-DK" dirty="0"/>
              <a:t>ikke føle sig dum eller risikere at give et forkert </a:t>
            </a:r>
            <a:r>
              <a:rPr lang="da-DK" dirty="0" smtClean="0"/>
              <a:t>svar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Det </a:t>
            </a:r>
            <a:r>
              <a:rPr lang="da-DK" dirty="0"/>
              <a:t>er et svært emne, som er forbundet med angst, sorg, vrede etc., og </a:t>
            </a:r>
            <a:r>
              <a:rPr lang="da-DK" dirty="0" smtClean="0"/>
              <a:t>barnet eller den </a:t>
            </a:r>
            <a:r>
              <a:rPr lang="da-DK" dirty="0"/>
              <a:t>unge kan være bange for responsen fra den </a:t>
            </a:r>
            <a:r>
              <a:rPr lang="da-DK" dirty="0" smtClean="0"/>
              <a:t>voksne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Kan </a:t>
            </a:r>
            <a:r>
              <a:rPr lang="da-DK" dirty="0"/>
              <a:t>være træt og orker ikke at tænke og forholde sig til </a:t>
            </a:r>
            <a:r>
              <a:rPr lang="da-DK" dirty="0" smtClean="0"/>
              <a:t>noget</a:t>
            </a:r>
            <a:endParaRPr lang="da-DK" dirty="0"/>
          </a:p>
          <a:p>
            <a:pPr marL="0" indent="0" algn="r">
              <a:buNone/>
            </a:pPr>
            <a:endParaRPr lang="da-DK" sz="1100" i="1" dirty="0" smtClean="0"/>
          </a:p>
          <a:p>
            <a:pPr marL="0" indent="0" algn="r">
              <a:buNone/>
            </a:pPr>
            <a:r>
              <a:rPr lang="da-DK" sz="1100" i="1" dirty="0" smtClean="0"/>
              <a:t>Haderslev </a:t>
            </a:r>
            <a:r>
              <a:rPr lang="da-DK" sz="1100" i="1" dirty="0"/>
              <a:t>kommune, 2012</a:t>
            </a:r>
          </a:p>
          <a:p>
            <a:endParaRPr lang="da-DK" dirty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8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Hvordan kan man </a:t>
            </a:r>
            <a:r>
              <a:rPr lang="da-DK" dirty="0" smtClean="0"/>
              <a:t>håndtere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”</a:t>
            </a:r>
            <a:r>
              <a:rPr lang="da-DK" dirty="0"/>
              <a:t>Det ved jeg ikke</a:t>
            </a:r>
            <a:r>
              <a:rPr lang="da-DK" dirty="0" smtClean="0"/>
              <a:t>…”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Holde en pause, være tavse sammen, give tid, ro og rum, nærvær, lave noget andet, som barnet kan </a:t>
            </a:r>
            <a:r>
              <a:rPr lang="da-DK" dirty="0" smtClean="0"/>
              <a:t>lide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Udskyd </a:t>
            </a:r>
            <a:r>
              <a:rPr lang="da-DK" dirty="0"/>
              <a:t>samtalen til en situation, hvor I er sammen om noget fælles tredje (madlavning, gåtur, køretur, spil</a:t>
            </a:r>
            <a:r>
              <a:rPr lang="da-DK" dirty="0" smtClean="0"/>
              <a:t>)</a:t>
            </a:r>
            <a:endParaRPr lang="da-DK" dirty="0"/>
          </a:p>
          <a:p>
            <a:endParaRPr lang="da-DK" dirty="0" smtClean="0"/>
          </a:p>
          <a:p>
            <a:r>
              <a:rPr lang="da-DK" dirty="0"/>
              <a:t>Tale om andre gange, hvor barnet har klaret noget </a:t>
            </a:r>
            <a:r>
              <a:rPr lang="da-DK" dirty="0" smtClean="0"/>
              <a:t>svært</a:t>
            </a:r>
          </a:p>
          <a:p>
            <a:endParaRPr lang="da-DK" dirty="0"/>
          </a:p>
          <a:p>
            <a:r>
              <a:rPr lang="da-DK" dirty="0" smtClean="0"/>
              <a:t>Vente </a:t>
            </a:r>
            <a:r>
              <a:rPr lang="da-DK" dirty="0"/>
              <a:t>til senere eller en anden dag, så barnet får mulighed for at forberede sig eller tale om situationen i en anden sammenhæng ”Kan du huske, da …”</a:t>
            </a:r>
          </a:p>
          <a:p>
            <a:endParaRPr lang="da-DK" dirty="0" smtClean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5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Hvordan kan man håndtere</a:t>
            </a:r>
            <a:br>
              <a:rPr lang="da-DK" dirty="0"/>
            </a:br>
            <a:r>
              <a:rPr lang="da-DK" dirty="0"/>
              <a:t>”Det ved jeg ikke</a:t>
            </a:r>
            <a:r>
              <a:rPr lang="da-DK" dirty="0" smtClean="0"/>
              <a:t>…” - fortsat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228601" y="1771079"/>
            <a:ext cx="4397828" cy="203132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Gentage spørgsmålet eller omformulere det til noget mere enkelt og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konkret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eller tilbyde valg af sætningen: </a:t>
            </a:r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Kan det være … eller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…?”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Når du siger, at du ikke ved det, kan det så betyde …?”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5105400" y="2317499"/>
            <a:ext cx="3878035" cy="147732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Forsikre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barnet om,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at samtalen ikke har konsekvenser, men det er vigtigt, at alle bliver hørt og får fortalt, hvordan noget opleves.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538849" y="4356148"/>
            <a:ext cx="5902777" cy="175432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Bringe andre børns viden ind i rummet: </a:t>
            </a:r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”Jeg har oplevet, at andre børn, der har prøvet det samme, nogle gange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siger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ortælle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om egne erfaringer og give barnet en idé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og konkrete eksempler på, hvad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man kan sige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2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6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9783" y="260999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da-DK" sz="2800" dirty="0" smtClean="0"/>
              <a:t>At tale med barnet eller den unge om </a:t>
            </a:r>
            <a:r>
              <a:rPr lang="da-DK" sz="2800" dirty="0"/>
              <a:t>konflikter 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16</a:t>
            </a:fld>
            <a:endParaRPr lang="da-DK"/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1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Hvordan taler vi om konflikter med barnet eller den unge – både ved indflytning og løbende 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Mange børn </a:t>
            </a:r>
            <a:r>
              <a:rPr lang="da-DK" dirty="0"/>
              <a:t>og unge vil kunne reflektere over tidligere oplevelser og erfaringer, og de vil kunne sætte ord på, hvad der kan hjælpe med at undgå en lignende </a:t>
            </a:r>
            <a:r>
              <a:rPr lang="da-DK" dirty="0" smtClean="0"/>
              <a:t>situation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Forældre eller andre omsorgspersoner vil også kunne bidrage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Plejeforældrene får et indblik </a:t>
            </a:r>
            <a:r>
              <a:rPr lang="da-DK" dirty="0" smtClean="0"/>
              <a:t>i barnets eller den unges egen oplevelse af hvilke situationer, der har udløst konflikter tidligere</a:t>
            </a:r>
          </a:p>
          <a:p>
            <a:endParaRPr lang="da-DK" dirty="0" smtClean="0"/>
          </a:p>
          <a:p>
            <a:r>
              <a:rPr lang="da-DK" dirty="0"/>
              <a:t>Plejeforældrene får et indblik i, hvad barnet eller den unge selv har </a:t>
            </a:r>
            <a:r>
              <a:rPr lang="da-DK" dirty="0" smtClean="0"/>
              <a:t>oplevet som hensigtsmæssig adfærd fra voksne, når det er lykkedes for de voksne at hjælpe </a:t>
            </a:r>
            <a:r>
              <a:rPr lang="da-DK" dirty="0"/>
              <a:t>barnet eller den unge ned igen, når </a:t>
            </a:r>
            <a:r>
              <a:rPr lang="da-DK" dirty="0" smtClean="0"/>
              <a:t>de har været vrede 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17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Hvordan taler vi om konflikter med </a:t>
            </a:r>
            <a:r>
              <a:rPr lang="da-DK" dirty="0" smtClean="0"/>
              <a:t>barnet eller den unge </a:t>
            </a:r>
            <a:r>
              <a:rPr lang="da-DK" dirty="0"/>
              <a:t>– </a:t>
            </a:r>
            <a:r>
              <a:rPr lang="da-DK" dirty="0" smtClean="0"/>
              <a:t>Spørgsmål </a:t>
            </a:r>
            <a:r>
              <a:rPr lang="da-DK" dirty="0"/>
              <a:t>man kan stille:</a:t>
            </a:r>
            <a:br>
              <a:rPr lang="da-DK" dirty="0"/>
            </a:b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0850" y="1389633"/>
            <a:ext cx="8243888" cy="4603186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Spørgsmålene kan også inspirere til samtaler med forældre eller andre omsorgspersoner.</a:t>
            </a:r>
          </a:p>
          <a:p>
            <a:pPr marL="0" indent="0">
              <a:buNone/>
            </a:pPr>
            <a:endParaRPr lang="da-DK" sz="1650" i="1" dirty="0" smtClean="0"/>
          </a:p>
          <a:p>
            <a:pPr marL="0" indent="0">
              <a:buNone/>
            </a:pPr>
            <a:r>
              <a:rPr lang="da-DK" dirty="0" smtClean="0"/>
              <a:t>Spørgsmålene tilpasses efter barnets eller den unges modenhedsniveau. </a:t>
            </a:r>
          </a:p>
        </p:txBody>
      </p:sp>
      <p:sp>
        <p:nvSpPr>
          <p:cNvPr id="5" name="Rektangel 4"/>
          <p:cNvSpPr/>
          <p:nvPr/>
        </p:nvSpPr>
        <p:spPr>
          <a:xfrm>
            <a:off x="4623712" y="2848285"/>
            <a:ext cx="4397828" cy="1200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Hvad kan du selv gøre/hvad gør du selv, som hjælper i situationen, hvor du reagerer voldsomt? 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Gå en tur ud i haven? Trække dig </a:t>
            </a:r>
            <a:r>
              <a:rPr lang="da-DK" i="1" dirty="0" smtClean="0">
                <a:latin typeface="Arial" panose="020B0604020202020204" pitchFamily="34" charset="0"/>
                <a:cs typeface="Arial" panose="020B0604020202020204" pitchFamily="34" charset="0"/>
              </a:rPr>
              <a:t>tilbage til 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dit værelse? </a:t>
            </a:r>
          </a:p>
        </p:txBody>
      </p:sp>
      <p:sp>
        <p:nvSpPr>
          <p:cNvPr id="6" name="Rektangel 5"/>
          <p:cNvSpPr/>
          <p:nvPr/>
        </p:nvSpPr>
        <p:spPr>
          <a:xfrm>
            <a:off x="4653644" y="4742302"/>
            <a:ext cx="4397828" cy="147732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Hvad kan vi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gøre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for at hjælpe dig med ikke at reagere voldsomt? 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Noget ved dit humør, vi skal være særligt opmærksomme på? Noget vi kan hjælpe dig med, når du er vred?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49684" y="4399506"/>
            <a:ext cx="4397828" cy="1200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Hvad kan vi bedst gøre, når du er blevet så vred, at du reagerer voldsomt? 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Trække os tilbage? Blive hos dig? Tale? Holde mund</a:t>
            </a:r>
            <a:r>
              <a:rPr lang="da-DK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00700" y="2710649"/>
            <a:ext cx="4397828" cy="1200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Hvad har før været årsagen til, at du reagerer voldsomt? 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Konflikter med andre børn? Handlinger og udtalelser fra voksne</a:t>
            </a:r>
            <a:r>
              <a:rPr lang="da-DK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18</a:t>
            </a:fld>
            <a:endParaRPr lang="da-DK"/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6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Drøftelse: opfølgning efter konflikter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9730" y="1701209"/>
            <a:ext cx="7921256" cy="4465675"/>
          </a:xfrm>
        </p:spPr>
        <p:txBody>
          <a:bodyPr>
            <a:normAutofit/>
          </a:bodyPr>
          <a:lstStyle/>
          <a:p>
            <a:r>
              <a:rPr lang="da-DK" dirty="0" smtClean="0"/>
              <a:t>Hvordan </a:t>
            </a:r>
            <a:r>
              <a:rPr lang="da-DK" dirty="0"/>
              <a:t>får I </a:t>
            </a:r>
            <a:r>
              <a:rPr lang="da-DK" dirty="0" smtClean="0"/>
              <a:t>fulgt op med </a:t>
            </a:r>
            <a:r>
              <a:rPr lang="da-DK" dirty="0"/>
              <a:t>et barn eller </a:t>
            </a:r>
            <a:r>
              <a:rPr lang="da-DK" dirty="0" smtClean="0"/>
              <a:t>en </a:t>
            </a:r>
            <a:r>
              <a:rPr lang="da-DK" dirty="0"/>
              <a:t>ung </a:t>
            </a:r>
            <a:r>
              <a:rPr lang="da-DK" dirty="0" smtClean="0"/>
              <a:t>efter en </a:t>
            </a:r>
            <a:r>
              <a:rPr lang="da-DK" dirty="0"/>
              <a:t>situation, hvor der </a:t>
            </a:r>
            <a:r>
              <a:rPr lang="da-DK" dirty="0" smtClean="0"/>
              <a:t>har været en konflikt?</a:t>
            </a:r>
            <a:br>
              <a:rPr lang="da-DK" dirty="0" smtClean="0"/>
            </a:br>
            <a:endParaRPr lang="da-DK" dirty="0" smtClean="0"/>
          </a:p>
          <a:p>
            <a:pPr lvl="0"/>
            <a:r>
              <a:rPr lang="da-DK" dirty="0"/>
              <a:t>Hvordan genskaber </a:t>
            </a:r>
            <a:r>
              <a:rPr lang="da-DK" dirty="0" smtClean="0"/>
              <a:t>I relationen </a:t>
            </a:r>
            <a:r>
              <a:rPr lang="da-DK" dirty="0"/>
              <a:t>til </a:t>
            </a:r>
            <a:r>
              <a:rPr lang="da-DK" dirty="0" smtClean="0"/>
              <a:t>barnet eller den </a:t>
            </a:r>
            <a:r>
              <a:rPr lang="da-DK" dirty="0"/>
              <a:t>unge efter en konflikt</a:t>
            </a:r>
            <a:r>
              <a:rPr lang="da-DK" dirty="0" smtClean="0"/>
              <a:t>?</a:t>
            </a:r>
          </a:p>
          <a:p>
            <a:pPr marL="0" lvl="0" indent="0">
              <a:buNone/>
            </a:pPr>
            <a:endParaRPr lang="da-DK" dirty="0"/>
          </a:p>
          <a:p>
            <a:r>
              <a:rPr lang="da-DK" dirty="0" smtClean="0"/>
              <a:t>Hvorfor er det svært/nemt at lave opfølgning med lige præcis de børn, I har i jeres familie? 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Er det noget, der er særligt udfordrende? Eller noget der fungerer rigtig godt?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Hvad kunne gøre det lettere? </a:t>
            </a:r>
            <a:r>
              <a:rPr lang="da-DK" sz="1550" dirty="0" smtClean="0"/>
              <a:t/>
            </a:r>
            <a:br>
              <a:rPr lang="da-DK" sz="1550" dirty="0" smtClean="0"/>
            </a:br>
            <a:endParaRPr lang="da-DK" sz="1550" dirty="0"/>
          </a:p>
          <a:p>
            <a:pPr marL="0" indent="0">
              <a:buNone/>
            </a:pPr>
            <a:endParaRPr lang="da-DK" sz="1550" b="1" dirty="0" smtClean="0"/>
          </a:p>
          <a:p>
            <a:pPr marL="0" indent="0">
              <a:buNone/>
            </a:pPr>
            <a:endParaRPr lang="da-DK" sz="1550" dirty="0" smtClean="0"/>
          </a:p>
          <a:p>
            <a:endParaRPr lang="da-DK" sz="155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19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da-DK" sz="2000" dirty="0" smtClean="0">
                <a:latin typeface="+mn-lt"/>
                <a:cs typeface="+mj-cs"/>
              </a:rPr>
              <a:t>Formål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ea typeface="Verdana" pitchFamily="34" charset="0"/>
                <a:cs typeface="Verdana" pitchFamily="34" charset="0"/>
              </a:rPr>
              <a:t>At plejefamilier får kendskab til og tid til at reflektere over, hvad magt og omsorg </a:t>
            </a:r>
            <a:r>
              <a:rPr lang="da-DK" dirty="0" smtClean="0">
                <a:ea typeface="Verdana" pitchFamily="34" charset="0"/>
                <a:cs typeface="Verdana" pitchFamily="34" charset="0"/>
              </a:rPr>
              <a:t>er</a:t>
            </a:r>
            <a:endParaRPr lang="da-DK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da-DK" dirty="0">
              <a:ea typeface="Verdana" pitchFamily="34" charset="0"/>
              <a:cs typeface="Verdana" pitchFamily="34" charset="0"/>
            </a:endParaRPr>
          </a:p>
          <a:p>
            <a:r>
              <a:rPr lang="da-DK" dirty="0">
                <a:ea typeface="Verdana" pitchFamily="34" charset="0"/>
                <a:cs typeface="Verdana" pitchFamily="34" charset="0"/>
              </a:rPr>
              <a:t>At </a:t>
            </a:r>
            <a:r>
              <a:rPr lang="da-DK" dirty="0" smtClean="0">
                <a:ea typeface="Verdana" pitchFamily="34" charset="0"/>
                <a:cs typeface="Verdana" pitchFamily="34" charset="0"/>
              </a:rPr>
              <a:t>plejefamilier får </a:t>
            </a:r>
            <a:r>
              <a:rPr lang="da-DK" dirty="0">
                <a:ea typeface="Verdana" pitchFamily="34" charset="0"/>
                <a:cs typeface="Verdana" pitchFamily="34" charset="0"/>
              </a:rPr>
              <a:t>inspiration til metoder og tilgange til samtalen med barnet eller den </a:t>
            </a:r>
            <a:r>
              <a:rPr lang="da-DK" dirty="0" smtClean="0">
                <a:ea typeface="Verdana" pitchFamily="34" charset="0"/>
                <a:cs typeface="Verdana" pitchFamily="34" charset="0"/>
              </a:rPr>
              <a:t>unge</a:t>
            </a:r>
            <a:endParaRPr lang="da-DK" dirty="0">
              <a:ea typeface="Verdana" pitchFamily="34" charset="0"/>
              <a:cs typeface="Verdana" pitchFamily="34" charset="0"/>
            </a:endParaRPr>
          </a:p>
          <a:p>
            <a:endParaRPr lang="da-DK" dirty="0">
              <a:ea typeface="Verdana" pitchFamily="34" charset="0"/>
              <a:cs typeface="Verdana" pitchFamily="34" charset="0"/>
            </a:endParaRPr>
          </a:p>
          <a:p>
            <a:r>
              <a:rPr lang="da-DK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At </a:t>
            </a:r>
            <a:r>
              <a:rPr lang="da-DK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plejefamilierne får </a:t>
            </a:r>
            <a:r>
              <a:rPr lang="da-DK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inspiration til metoder og tilgange til at lave opfølgning med børn og unge uden </a:t>
            </a:r>
            <a:r>
              <a:rPr lang="da-DK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talesprog</a:t>
            </a:r>
            <a:endParaRPr lang="da-DK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  <a:defRPr/>
            </a:pPr>
            <a:endParaRPr lang="da-DK" dirty="0" smtClean="0">
              <a:latin typeface="+mn-lt"/>
              <a:cs typeface="+mn-cs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2</a:t>
            </a:fld>
            <a:endParaRPr lang="da-DK"/>
          </a:p>
        </p:txBody>
      </p:sp>
      <p:sp>
        <p:nvSpPr>
          <p:cNvPr id="6" name="Pladsholder til sidefod 1"/>
          <p:cNvSpPr txBox="1">
            <a:spLocks/>
          </p:cNvSpPr>
          <p:nvPr/>
        </p:nvSpPr>
        <p:spPr>
          <a:xfrm>
            <a:off x="18961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0"/>
                <a:cs typeface="Genev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l">
              <a:defRPr/>
            </a:pPr>
            <a:r>
              <a:rPr lang="en-GB" smtClean="0"/>
              <a:t>Opfølgning på konflikter - samtale med barnet eller den 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7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8518" y="2195327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Understøttende metoder til at tale med børn og unge</a:t>
            </a:r>
            <a:endParaRPr lang="da-DK" sz="28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20</a:t>
            </a:fld>
            <a:endParaRPr lang="da-DK"/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6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da-DK" sz="2000" dirty="0"/>
              <a:t>Opfølgning på konflikten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49" y="1528421"/>
            <a:ext cx="3938517" cy="460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Umiddelbart efter konflikten</a:t>
            </a:r>
          </a:p>
          <a:p>
            <a:r>
              <a:rPr lang="da-DK" dirty="0"/>
              <a:t>Observere deres signaler – er der behov for ro og </a:t>
            </a:r>
            <a:r>
              <a:rPr lang="da-DK" dirty="0" err="1"/>
              <a:t>alenetid</a:t>
            </a:r>
            <a:r>
              <a:rPr lang="da-DK" dirty="0"/>
              <a:t> eller tid med en </a:t>
            </a:r>
            <a:r>
              <a:rPr lang="da-DK" dirty="0" smtClean="0"/>
              <a:t>voksen?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Skabe </a:t>
            </a:r>
            <a:r>
              <a:rPr lang="da-DK" dirty="0"/>
              <a:t>tryghed ved brug af eksempelvis musik, dyner, tøjdyr.</a:t>
            </a:r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1"/>
          </p:nvPr>
        </p:nvSpPr>
        <p:spPr>
          <a:xfrm>
            <a:off x="4756221" y="1528421"/>
            <a:ext cx="3938517" cy="460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Opfølgning på </a:t>
            </a:r>
            <a:r>
              <a:rPr lang="da-DK" b="1" dirty="0" smtClean="0"/>
              <a:t>konflikten</a:t>
            </a:r>
          </a:p>
          <a:p>
            <a:r>
              <a:rPr lang="da-DK" dirty="0"/>
              <a:t>Besøge det sted, hvor barnet eller den unge har fået de oplevelser, der skal tales om. Det kan være lettere at finde ord, når man er i den sammenhæng, hvor ordene ”hører til”.</a:t>
            </a:r>
          </a:p>
          <a:p>
            <a:endParaRPr lang="da-DK" dirty="0" smtClean="0"/>
          </a:p>
          <a:p>
            <a:r>
              <a:rPr lang="da-DK" dirty="0"/>
              <a:t>Invitere barnet eller den unge til at vise svaret – enten ved at tegne, markere følelsen på skalaer med smileys eller tal.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197" y="5283051"/>
            <a:ext cx="3744416" cy="9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3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2000" dirty="0" smtClean="0"/>
              <a:t>Inspiration til understøttende metoder</a:t>
            </a:r>
            <a:endParaRPr lang="da-DK" sz="200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dirty="0"/>
              <a:t>Ved hjælp af </a:t>
            </a:r>
            <a:r>
              <a:rPr lang="da-DK" dirty="0" smtClean="0"/>
              <a:t>følelsestermometret </a:t>
            </a:r>
            <a:r>
              <a:rPr lang="da-DK" dirty="0"/>
              <a:t>kan der tales med barnet om, hvad han/hun følte tidligere eller i en bestemt situation.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Dertil kan følelsestermometret understøtte, at barnet lærer at tage andres perspektiv. Man kan </a:t>
            </a:r>
            <a:r>
              <a:rPr lang="da-DK" dirty="0" smtClean="0"/>
              <a:t>tale med </a:t>
            </a:r>
            <a:r>
              <a:rPr lang="da-DK" dirty="0"/>
              <a:t>barnet om, hvad andre mon føler, og hvor høje deres følelser er/var i situationen.</a:t>
            </a:r>
          </a:p>
          <a:p>
            <a:pPr marL="0" indent="0">
              <a:buNone/>
            </a:pPr>
            <a:endParaRPr lang="da-DK" i="1" dirty="0"/>
          </a:p>
          <a:p>
            <a:pPr marL="0" indent="0" algn="r">
              <a:buNone/>
            </a:pPr>
            <a:endParaRPr lang="da-DK" sz="1100" i="1" dirty="0" smtClean="0"/>
          </a:p>
          <a:p>
            <a:pPr marL="0" indent="0" algn="r">
              <a:buNone/>
            </a:pPr>
            <a:endParaRPr lang="da-DK" sz="1100" i="1" dirty="0"/>
          </a:p>
          <a:p>
            <a:pPr marL="0" indent="0" algn="r">
              <a:buNone/>
            </a:pPr>
            <a:r>
              <a:rPr lang="da-DK" sz="1100" i="1" dirty="0" smtClean="0"/>
              <a:t>Jacobsen, 2015</a:t>
            </a:r>
            <a:endParaRPr lang="da-DK" sz="1100" dirty="0"/>
          </a:p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7" y="1484784"/>
            <a:ext cx="4233263" cy="511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4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2000" dirty="0" smtClean="0"/>
              <a:t>Inspiration til understøttende </a:t>
            </a:r>
            <a:r>
              <a:rPr lang="da-DK" sz="2000" dirty="0"/>
              <a:t>metoder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2685" y="1601898"/>
            <a:ext cx="3938517" cy="4603186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pPr marL="0" indent="0" algn="r">
              <a:buNone/>
            </a:pPr>
            <a:endParaRPr lang="da-DK" sz="1100" i="1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1800" dirty="0" smtClean="0"/>
              <a:t>Bed </a:t>
            </a:r>
            <a:r>
              <a:rPr lang="da-DK" sz="1800" dirty="0"/>
              <a:t>barnet vise på </a:t>
            </a:r>
            <a:r>
              <a:rPr lang="da-DK" sz="1800" dirty="0" smtClean="0"/>
              <a:t>kroppen, </a:t>
            </a:r>
            <a:r>
              <a:rPr lang="da-DK" sz="1800" dirty="0"/>
              <a:t>hvor oplevelsen ”sidder” henne, eller hvor meget det </a:t>
            </a:r>
            <a:r>
              <a:rPr lang="da-DK" sz="1800" dirty="0" smtClean="0"/>
              <a:t>fylder: Til </a:t>
            </a:r>
            <a:r>
              <a:rPr lang="da-DK" sz="1800" dirty="0"/>
              <a:t>maven, til brystet, til </a:t>
            </a:r>
            <a:r>
              <a:rPr lang="da-DK" sz="1800" dirty="0" smtClean="0"/>
              <a:t>halsen.</a:t>
            </a: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 smtClean="0"/>
              <a:t>På </a:t>
            </a:r>
            <a:r>
              <a:rPr lang="da-DK" sz="1800" dirty="0"/>
              <a:t>den måde kan barnet sammen med den </a:t>
            </a:r>
            <a:r>
              <a:rPr lang="da-DK" sz="1800" dirty="0" smtClean="0"/>
              <a:t>voksne udforske </a:t>
            </a:r>
            <a:r>
              <a:rPr lang="da-DK" sz="1800" dirty="0"/>
              <a:t>og lede efter – ligesom en detektiv - hvilken følelse, fornemmelse eller tanke, der opstod i en given situation. </a:t>
            </a:r>
            <a:endParaRPr lang="da-DK" sz="1800" dirty="0" smtClean="0"/>
          </a:p>
          <a:p>
            <a:pPr marL="0" indent="0">
              <a:buNone/>
            </a:pPr>
            <a:endParaRPr lang="da-DK" sz="1800" dirty="0" smtClean="0"/>
          </a:p>
          <a:p>
            <a:pPr marL="0" indent="0" algn="r">
              <a:buNone/>
            </a:pPr>
            <a:endParaRPr lang="da-DK" sz="1100" i="1" dirty="0" smtClean="0"/>
          </a:p>
          <a:p>
            <a:pPr marL="0" indent="0" algn="r">
              <a:buNone/>
            </a:pPr>
            <a:endParaRPr lang="da-DK" sz="1100" i="1" dirty="0"/>
          </a:p>
          <a:p>
            <a:pPr marL="0" indent="0" algn="r">
              <a:buNone/>
            </a:pPr>
            <a:endParaRPr lang="da-DK" sz="1100" i="1" dirty="0" smtClean="0"/>
          </a:p>
          <a:p>
            <a:pPr marL="0" indent="0" algn="r">
              <a:buNone/>
            </a:pPr>
            <a:endParaRPr lang="da-DK" sz="1100" i="1" dirty="0"/>
          </a:p>
          <a:p>
            <a:pPr marL="0" indent="0" algn="r">
              <a:buNone/>
            </a:pPr>
            <a:r>
              <a:rPr lang="da-DK" sz="1100" i="1" dirty="0" smtClean="0"/>
              <a:t>Jacobsen</a:t>
            </a:r>
            <a:r>
              <a:rPr lang="da-DK" sz="1100" i="1" dirty="0"/>
              <a:t>,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66" y="1429884"/>
            <a:ext cx="31305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2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2400" dirty="0" smtClean="0">
                <a:latin typeface="+mn-lt"/>
              </a:rPr>
              <a:t>Afrunding af samtalen med barnet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endParaRPr lang="da-DK" sz="7200" dirty="0" smtClean="0">
              <a:latin typeface="+mn-lt"/>
            </a:endParaRPr>
          </a:p>
          <a:p>
            <a:pPr marL="0" indent="0">
              <a:buNone/>
              <a:defRPr/>
            </a:pPr>
            <a:endParaRPr lang="da-DK" sz="7200" dirty="0" smtClean="0">
              <a:latin typeface="+mn-lt"/>
            </a:endParaRPr>
          </a:p>
          <a:p>
            <a:pPr>
              <a:defRPr/>
            </a:pPr>
            <a:endParaRPr lang="da-DK" sz="8800" dirty="0"/>
          </a:p>
          <a:p>
            <a:pPr>
              <a:defRPr/>
            </a:pPr>
            <a:endParaRPr lang="da-DK" sz="8800" dirty="0" smtClean="0"/>
          </a:p>
          <a:p>
            <a:pPr marL="0" indent="0" algn="r">
              <a:buNone/>
              <a:defRPr/>
            </a:pPr>
            <a:endParaRPr lang="da-DK" sz="4400" dirty="0" smtClean="0"/>
          </a:p>
          <a:p>
            <a:pPr>
              <a:defRPr/>
            </a:pPr>
            <a:endParaRPr lang="da-DK" sz="7200" dirty="0"/>
          </a:p>
          <a:p>
            <a:pPr marL="0" indent="0">
              <a:buNone/>
              <a:defRPr/>
            </a:pPr>
            <a:endParaRPr lang="da-DK" sz="7200" dirty="0" smtClean="0"/>
          </a:p>
          <a:p>
            <a:pPr marL="0" indent="0">
              <a:buNone/>
              <a:defRPr/>
            </a:pPr>
            <a:endParaRPr lang="da-DK" sz="7200" dirty="0"/>
          </a:p>
          <a:p>
            <a:pPr>
              <a:buFontTx/>
              <a:buNone/>
              <a:defRPr/>
            </a:pPr>
            <a:r>
              <a:rPr lang="da-DK" sz="8000" dirty="0" smtClean="0">
                <a:latin typeface="+mn-lt"/>
              </a:rPr>
              <a:t>        </a:t>
            </a:r>
            <a:r>
              <a:rPr lang="da-DK" dirty="0" smtClean="0">
                <a:latin typeface="+mn-lt"/>
              </a:rPr>
              <a:t>                                                                </a:t>
            </a:r>
          </a:p>
          <a:p>
            <a:pPr>
              <a:buFontTx/>
              <a:buNone/>
              <a:defRPr/>
            </a:pPr>
            <a:endParaRPr lang="da-DK" dirty="0" smtClean="0">
              <a:latin typeface="+mn-lt"/>
            </a:endParaRPr>
          </a:p>
          <a:p>
            <a:pPr>
              <a:buFontTx/>
              <a:buNone/>
              <a:defRPr/>
            </a:pPr>
            <a:r>
              <a:rPr lang="da-DK" dirty="0" smtClean="0">
                <a:latin typeface="+mn-lt"/>
              </a:rPr>
              <a:t>                                                                                                                           </a:t>
            </a:r>
          </a:p>
          <a:p>
            <a:pPr>
              <a:buFontTx/>
              <a:buNone/>
              <a:defRPr/>
            </a:pPr>
            <a:endParaRPr lang="da-DK" dirty="0" smtClean="0">
              <a:latin typeface="+mn-lt"/>
            </a:endParaRPr>
          </a:p>
          <a:p>
            <a:pPr>
              <a:buFontTx/>
              <a:buNone/>
              <a:defRPr/>
            </a:pPr>
            <a:endParaRPr lang="da-DK" dirty="0" smtClean="0">
              <a:latin typeface="+mn-lt"/>
            </a:endParaRPr>
          </a:p>
          <a:p>
            <a:pPr>
              <a:buFontTx/>
              <a:buNone/>
              <a:defRPr/>
            </a:pPr>
            <a:endParaRPr lang="da-DK" dirty="0" smtClean="0">
              <a:latin typeface="+mn-lt"/>
            </a:endParaRPr>
          </a:p>
          <a:p>
            <a:pPr>
              <a:buFontTx/>
              <a:buNone/>
              <a:defRPr/>
            </a:pPr>
            <a:endParaRPr lang="da-DK" dirty="0" smtClean="0">
              <a:latin typeface="+mn-lt"/>
            </a:endParaRPr>
          </a:p>
          <a:p>
            <a:pPr>
              <a:buFontTx/>
              <a:buNone/>
              <a:defRPr/>
            </a:pPr>
            <a:endParaRPr lang="da-DK" sz="4400" dirty="0" smtClean="0">
              <a:latin typeface="+mn-lt"/>
            </a:endParaRPr>
          </a:p>
          <a:p>
            <a:pPr algn="r">
              <a:buFontTx/>
              <a:buNone/>
              <a:defRPr/>
            </a:pPr>
            <a:r>
              <a:rPr lang="da-DK" sz="4400" dirty="0" smtClean="0">
                <a:latin typeface="+mn-lt"/>
              </a:rPr>
              <a:t>                                                                                                                                                                   </a:t>
            </a:r>
            <a:endParaRPr lang="da-DK" sz="3600" i="1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970315" y="1878477"/>
            <a:ext cx="4218214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/>
              <a:t>Anerkend barnet for, at det har kunnet udtrykke sig om svære </a:t>
            </a:r>
            <a:r>
              <a:rPr lang="da-DK" dirty="0" smtClean="0"/>
              <a:t>emner.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1970315" y="4673980"/>
            <a:ext cx="4218214" cy="73866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defRPr/>
            </a:pPr>
            <a:r>
              <a:rPr lang="da-DK" dirty="0" smtClean="0"/>
              <a:t>Aftal </a:t>
            </a:r>
            <a:r>
              <a:rPr lang="da-DK" dirty="0"/>
              <a:t>med barnet, hvad der nu skal </a:t>
            </a:r>
            <a:r>
              <a:rPr lang="da-DK" dirty="0" smtClean="0"/>
              <a:t>ske.</a:t>
            </a:r>
          </a:p>
          <a:p>
            <a:pPr>
              <a:defRPr/>
            </a:pP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1970314" y="3391583"/>
            <a:ext cx="4218215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defRPr/>
            </a:pPr>
            <a:r>
              <a:rPr lang="da-DK" dirty="0" smtClean="0"/>
              <a:t>Husk </a:t>
            </a:r>
            <a:r>
              <a:rPr lang="da-DK" dirty="0"/>
              <a:t>at barnets ord er barnets oplevede </a:t>
            </a:r>
            <a:r>
              <a:rPr lang="da-DK" dirty="0" smtClean="0"/>
              <a:t>sandhed.</a:t>
            </a:r>
            <a:endParaRPr lang="da-DK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Opfølgning med andre, der har overværet en konflikt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Børn og unge, der har overværet en konflikt, kan have behov for at tale med en voksen om deres oplevelser: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4634593" y="5413320"/>
            <a:ext cx="3341914" cy="36933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Hvad sker der nu?</a:t>
            </a:r>
          </a:p>
        </p:txBody>
      </p:sp>
      <p:sp>
        <p:nvSpPr>
          <p:cNvPr id="6" name="Rektangel 5"/>
          <p:cNvSpPr/>
          <p:nvPr/>
        </p:nvSpPr>
        <p:spPr>
          <a:xfrm>
            <a:off x="261257" y="4314935"/>
            <a:ext cx="8123464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Hvilke følelser vækkede det i dem? Blev de bange, kede af det, bekymrede?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065564" y="3335444"/>
            <a:ext cx="4988379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Hvilke tanker har de gjort sig om oplevelsen?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56557" y="2327505"/>
            <a:ext cx="6419849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Spørg til deres oplevelse -  hvordan oplevede de situationen?</a:t>
            </a:r>
          </a:p>
          <a:p>
            <a:pPr marL="0" indent="0">
              <a:buNone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8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5868670" cy="972000"/>
          </a:xfrm>
        </p:spPr>
        <p:txBody>
          <a:bodyPr>
            <a:normAutofit/>
          </a:bodyPr>
          <a:lstStyle/>
          <a:p>
            <a:pPr algn="l"/>
            <a:r>
              <a:rPr lang="da-DK" sz="1600" dirty="0" smtClean="0">
                <a:solidFill>
                  <a:prstClr val="white"/>
                </a:solidFill>
              </a:rPr>
              <a:t/>
            </a:r>
            <a:br>
              <a:rPr lang="da-DK" sz="1600" dirty="0" smtClean="0">
                <a:solidFill>
                  <a:prstClr val="white"/>
                </a:solidFill>
              </a:rPr>
            </a:br>
            <a:r>
              <a:rPr lang="da-DK" sz="1600" dirty="0" smtClean="0">
                <a:solidFill>
                  <a:prstClr val="white"/>
                </a:solidFill>
              </a:rPr>
              <a:t/>
            </a:r>
            <a:br>
              <a:rPr lang="da-DK" sz="1600" dirty="0" smtClean="0">
                <a:solidFill>
                  <a:prstClr val="white"/>
                </a:solidFill>
              </a:rPr>
            </a:br>
            <a:r>
              <a:rPr lang="da-DK" dirty="0" smtClean="0"/>
              <a:t>Opsamling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393404" y="1913860"/>
            <a:ext cx="8144540" cy="449757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/>
              <a:t>Kan I bruge nogle af redskaberne i jeres </a:t>
            </a:r>
            <a:r>
              <a:rPr lang="da-DK" dirty="0" smtClean="0"/>
              <a:t>familie?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Hvordan vil </a:t>
            </a:r>
            <a:r>
              <a:rPr lang="da-DK" dirty="0"/>
              <a:t>I kunne bruge spørgsmålene og redskaberne?</a:t>
            </a:r>
          </a:p>
          <a:p>
            <a:pPr algn="l"/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Hvilke fordele og udfordringer ser I i brugen af redskaberne?</a:t>
            </a:r>
            <a:endParaRPr lang="da-DK" dirty="0"/>
          </a:p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26</a:t>
            </a:fld>
            <a:endParaRPr lang="da-DK"/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6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5868670" cy="972000"/>
          </a:xfrm>
        </p:spPr>
        <p:txBody>
          <a:bodyPr>
            <a:normAutofit/>
          </a:bodyPr>
          <a:lstStyle/>
          <a:p>
            <a:pPr algn="l"/>
            <a:r>
              <a:rPr lang="da-DK" sz="1600" dirty="0">
                <a:solidFill>
                  <a:prstClr val="white"/>
                </a:solidFill>
              </a:rPr>
              <a:t>Opfølgning på magtanvendelser </a:t>
            </a:r>
            <a:r>
              <a:rPr lang="da-DK" sz="1600" dirty="0" smtClean="0">
                <a:solidFill>
                  <a:prstClr val="white"/>
                </a:solidFill>
              </a:rPr>
              <a:t/>
            </a:r>
            <a:br>
              <a:rPr lang="da-DK" sz="1600" dirty="0" smtClean="0">
                <a:solidFill>
                  <a:prstClr val="white"/>
                </a:solidFill>
              </a:rPr>
            </a:br>
            <a:r>
              <a:rPr lang="da-DK" sz="1600" dirty="0">
                <a:solidFill>
                  <a:prstClr val="white"/>
                </a:solidFill>
              </a:rPr>
              <a:t/>
            </a:r>
            <a:br>
              <a:rPr lang="da-DK" sz="1600" dirty="0">
                <a:solidFill>
                  <a:prstClr val="white"/>
                </a:solidFill>
              </a:rPr>
            </a:br>
            <a:r>
              <a:rPr lang="da-DK" dirty="0" smtClean="0"/>
              <a:t>Litteratur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 smtClean="0"/>
              <a:t>Bo</a:t>
            </a:r>
            <a:r>
              <a:rPr lang="da-DK" dirty="0"/>
              <a:t>, K. m.fl. (red) (2015) </a:t>
            </a:r>
            <a:r>
              <a:rPr lang="da-DK" i="1" dirty="0"/>
              <a:t>Udsatte børn – et helhedsperspektiv</a:t>
            </a:r>
            <a:endParaRPr lang="da-DK" dirty="0"/>
          </a:p>
          <a:p>
            <a:pPr lvl="0"/>
            <a:r>
              <a:rPr lang="da-DK" dirty="0"/>
              <a:t>Bo, K. og </a:t>
            </a:r>
            <a:r>
              <a:rPr lang="da-DK" dirty="0" err="1"/>
              <a:t>Gehl</a:t>
            </a:r>
            <a:r>
              <a:rPr lang="da-DK" dirty="0"/>
              <a:t>, I. (2002) </a:t>
            </a:r>
            <a:r>
              <a:rPr lang="da-DK" i="1" dirty="0"/>
              <a:t>Børnesamtalen</a:t>
            </a:r>
            <a:r>
              <a:rPr lang="da-DK" dirty="0"/>
              <a:t>, Uden for nummer. Tidsskrift for social forskning. 4. årg. Nr. 6, dansk Socialrådgiverforening</a:t>
            </a:r>
          </a:p>
          <a:p>
            <a:pPr lvl="0"/>
            <a:r>
              <a:rPr lang="da-DK" dirty="0"/>
              <a:t>Haderslev kommune (2012) </a:t>
            </a:r>
            <a:r>
              <a:rPr lang="da-DK" i="1" dirty="0"/>
              <a:t>Jeg ved det ikke</a:t>
            </a:r>
            <a:r>
              <a:rPr lang="da-DK" dirty="0"/>
              <a:t> Udgivelse af Pædagogisk Psykologisk Rådgivning, Haderslev kommune</a:t>
            </a:r>
          </a:p>
          <a:p>
            <a:pPr lvl="0"/>
            <a:r>
              <a:rPr lang="da-DK" dirty="0" smtClean="0"/>
              <a:t>Jacobsen</a:t>
            </a:r>
            <a:r>
              <a:rPr lang="da-DK" dirty="0"/>
              <a:t>, M. (2015) </a:t>
            </a:r>
            <a:r>
              <a:rPr lang="da-DK" i="1" dirty="0" err="1"/>
              <a:t>Mentalisering</a:t>
            </a:r>
            <a:r>
              <a:rPr lang="da-DK" i="1" dirty="0"/>
              <a:t> i dagtilbud og </a:t>
            </a:r>
            <a:r>
              <a:rPr lang="da-DK" i="1" dirty="0" smtClean="0"/>
              <a:t>skole. </a:t>
            </a:r>
            <a:endParaRPr lang="da-DK" dirty="0" smtClean="0"/>
          </a:p>
          <a:p>
            <a:r>
              <a:rPr lang="nb-NO" dirty="0" smtClean="0"/>
              <a:t>Langballe</a:t>
            </a:r>
            <a:r>
              <a:rPr lang="nb-NO" dirty="0"/>
              <a:t>, Å. (2011): </a:t>
            </a:r>
            <a:r>
              <a:rPr lang="nb-NO" i="1" dirty="0"/>
              <a:t>Den dialogiske barnesamtale. Hvordan snakke med barn om sensitive temaer</a:t>
            </a:r>
            <a:r>
              <a:rPr lang="nb-NO" i="1" dirty="0" smtClean="0"/>
              <a:t>. </a:t>
            </a:r>
            <a:r>
              <a:rPr lang="nb-NO" dirty="0" smtClean="0"/>
              <a:t>Nasjonalt </a:t>
            </a:r>
            <a:r>
              <a:rPr lang="nb-NO" dirty="0"/>
              <a:t>kunnskapssenter om vold og traumatisk stress a/s (NKVTS) </a:t>
            </a:r>
            <a:endParaRPr lang="da-DK" dirty="0"/>
          </a:p>
          <a:p>
            <a:pPr lvl="0"/>
            <a:r>
              <a:rPr lang="da-DK" dirty="0" smtClean="0"/>
              <a:t>Warming</a:t>
            </a:r>
            <a:r>
              <a:rPr lang="da-DK" dirty="0"/>
              <a:t>, H. (2011) </a:t>
            </a:r>
            <a:r>
              <a:rPr lang="da-DK" i="1" dirty="0"/>
              <a:t>Børneperspektiver – Børn som ligeværdige medspillere i socialt og pædagogisk </a:t>
            </a:r>
            <a:r>
              <a:rPr lang="da-DK" i="1" dirty="0" smtClean="0"/>
              <a:t>arbejde</a:t>
            </a:r>
          </a:p>
          <a:p>
            <a:pPr lvl="0"/>
            <a:r>
              <a:rPr lang="da-DK" dirty="0" err="1" smtClean="0"/>
              <a:t>Øvreeide</a:t>
            </a:r>
            <a:r>
              <a:rPr lang="da-DK" dirty="0"/>
              <a:t>, H.  (2009) </a:t>
            </a:r>
            <a:r>
              <a:rPr lang="da-DK" i="1" dirty="0"/>
              <a:t>At tale med børn – metodiske samtaler med børn i svære livssituationer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27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Indhold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Modulets indhold:</a:t>
            </a:r>
          </a:p>
          <a:p>
            <a:r>
              <a:rPr lang="da-DK" dirty="0" smtClean="0"/>
              <a:t>Børn </a:t>
            </a:r>
            <a:r>
              <a:rPr lang="da-DK" dirty="0"/>
              <a:t>og unges kognitive og sproglige </a:t>
            </a:r>
            <a:r>
              <a:rPr lang="da-DK" dirty="0" smtClean="0"/>
              <a:t>udvikling</a:t>
            </a:r>
          </a:p>
          <a:p>
            <a:r>
              <a:rPr lang="da-DK" dirty="0"/>
              <a:t>At tale med barnet eller den unge om </a:t>
            </a:r>
            <a:r>
              <a:rPr lang="da-DK" dirty="0" smtClean="0"/>
              <a:t>konflikter</a:t>
            </a:r>
          </a:p>
          <a:p>
            <a:r>
              <a:rPr lang="da-DK" dirty="0" smtClean="0"/>
              <a:t>Understøttende </a:t>
            </a:r>
            <a:r>
              <a:rPr lang="da-DK" dirty="0"/>
              <a:t>metoder til at tale med børn og </a:t>
            </a:r>
            <a:r>
              <a:rPr lang="da-DK" dirty="0" smtClean="0"/>
              <a:t>unge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</a:rPr>
              <a:t>Andre relevante </a:t>
            </a:r>
            <a:r>
              <a:rPr lang="da-DK" dirty="0" smtClean="0">
                <a:solidFill>
                  <a:schemeClr val="tx1"/>
                </a:solidFill>
              </a:rPr>
              <a:t>moduler til plejefamilier: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kern="1200" dirty="0"/>
              <a:t>Kultur og dialog som redskab til </a:t>
            </a:r>
            <a:r>
              <a:rPr lang="da-DK" kern="1200" dirty="0" smtClean="0"/>
              <a:t>konfliktnedtrapning</a:t>
            </a:r>
          </a:p>
          <a:p>
            <a:r>
              <a:rPr lang="da-DK" kern="1200" dirty="0">
                <a:solidFill>
                  <a:schemeClr val="tx1"/>
                </a:solidFill>
              </a:rPr>
              <a:t>Konflikthåndtering </a:t>
            </a:r>
            <a:r>
              <a:rPr lang="da-DK" kern="1200" dirty="0" smtClean="0">
                <a:solidFill>
                  <a:schemeClr val="tx1"/>
                </a:solidFill>
              </a:rPr>
              <a:t>og forebyggelse</a:t>
            </a:r>
          </a:p>
          <a:p>
            <a:r>
              <a:rPr lang="da-DK" kern="1200" dirty="0">
                <a:solidFill>
                  <a:schemeClr val="tx1"/>
                </a:solidFill>
              </a:rPr>
              <a:t>Indberetninger (§ 8 om afværgehjælp</a:t>
            </a:r>
            <a:r>
              <a:rPr lang="da-DK" kern="1200" dirty="0" smtClean="0">
                <a:solidFill>
                  <a:schemeClr val="tx1"/>
                </a:solidFill>
              </a:rPr>
              <a:t>) (kun relevant for </a:t>
            </a:r>
            <a:r>
              <a:rPr lang="da-DK" kern="1200" dirty="0">
                <a:solidFill>
                  <a:schemeClr val="tx1"/>
                </a:solidFill>
              </a:rPr>
              <a:t>kommunale </a:t>
            </a:r>
            <a:r>
              <a:rPr lang="da-DK" kern="1200" dirty="0" smtClean="0">
                <a:solidFill>
                  <a:schemeClr val="tx1"/>
                </a:solidFill>
              </a:rPr>
              <a:t>plejefamilier)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Herudover er der flere moduler omkring lovgivningen.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3</a:t>
            </a:fld>
            <a:endParaRPr lang="da-DK"/>
          </a:p>
        </p:txBody>
      </p:sp>
      <p:sp>
        <p:nvSpPr>
          <p:cNvPr id="6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89614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3578" y="2205960"/>
            <a:ext cx="7772400" cy="2121491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r>
              <a:rPr lang="da-DK" sz="2800" dirty="0" smtClean="0"/>
              <a:t>Børn og unges kognitive og sproglige udvikling</a:t>
            </a:r>
            <a:endParaRPr lang="da-DK" sz="28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4</a:t>
            </a:fld>
            <a:endParaRPr lang="da-DK"/>
          </a:p>
        </p:txBody>
      </p:sp>
      <p:sp>
        <p:nvSpPr>
          <p:cNvPr id="7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89614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Barnets kognitive og sproglige udvikling: 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0 </a:t>
            </a:r>
            <a:r>
              <a:rPr lang="da-DK" dirty="0"/>
              <a:t>– </a:t>
            </a:r>
            <a:r>
              <a:rPr lang="da-DK" dirty="0" smtClean="0"/>
              <a:t>4 år </a:t>
            </a:r>
            <a:r>
              <a:rPr lang="da-DK" dirty="0"/>
              <a:t>til ca. 6 år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Barnet har især sprog for, hvad de gør, men begynder også at </a:t>
            </a:r>
            <a:r>
              <a:rPr lang="da-DK" dirty="0"/>
              <a:t>udtrykke følelser i sproget: “Det er snyd”, “Det gør ondt, </a:t>
            </a:r>
            <a:r>
              <a:rPr lang="da-DK" dirty="0" smtClean="0"/>
              <a:t>hvis man </a:t>
            </a:r>
            <a:r>
              <a:rPr lang="da-DK" dirty="0"/>
              <a:t>gør sådan”, “Det er ikke pænt – det er pænt”, “Det er rigtigt – det er forkert”</a:t>
            </a:r>
            <a:br>
              <a:rPr lang="da-DK" dirty="0"/>
            </a:br>
            <a:endParaRPr lang="da-DK" dirty="0" smtClean="0"/>
          </a:p>
          <a:p>
            <a:r>
              <a:rPr lang="da-DK" dirty="0" smtClean="0"/>
              <a:t>Sprog og tanker er konkrete og kontekst</a:t>
            </a:r>
            <a:r>
              <a:rPr lang="da-DK" altLang="da-DK" dirty="0" smtClean="0"/>
              <a:t>afhængige. Barnet </a:t>
            </a:r>
            <a:r>
              <a:rPr lang="da-DK" altLang="da-DK" dirty="0"/>
              <a:t>kan ikke overskue konsekvenserne af </a:t>
            </a:r>
            <a:r>
              <a:rPr lang="da-DK" altLang="da-DK" dirty="0" smtClean="0"/>
              <a:t>sine udtalelser</a:t>
            </a:r>
          </a:p>
          <a:p>
            <a:pPr marL="0" indent="0">
              <a:buNone/>
            </a:pPr>
            <a:endParaRPr lang="da-DK" altLang="da-DK" dirty="0" smtClean="0"/>
          </a:p>
          <a:p>
            <a:r>
              <a:rPr lang="da-DK" altLang="da-DK" dirty="0" smtClean="0"/>
              <a:t>Barnet har svag tidsfornemmelse, og </a:t>
            </a:r>
            <a:r>
              <a:rPr lang="da-DK" dirty="0"/>
              <a:t>det har svært ved at fortælle sammenhængende om en </a:t>
            </a:r>
            <a:r>
              <a:rPr lang="da-DK" dirty="0" smtClean="0"/>
              <a:t>begivenhed </a:t>
            </a:r>
            <a:endParaRPr lang="da-DK" altLang="da-DK" dirty="0" smtClean="0"/>
          </a:p>
          <a:p>
            <a:pPr marL="0" indent="0">
              <a:buNone/>
            </a:pPr>
            <a:endParaRPr lang="da-DK" altLang="da-DK" dirty="0" smtClean="0"/>
          </a:p>
          <a:p>
            <a:r>
              <a:rPr lang="da-DK" altLang="da-DK" dirty="0" smtClean="0"/>
              <a:t>Barnet har svært ved at skelne mellem fantasi og virkelighed. Barnet gør sig tanker og fantasier for at forklare det, de ikke forstår</a:t>
            </a:r>
            <a:endParaRPr lang="da-DK" altLang="da-DK" dirty="0"/>
          </a:p>
          <a:p>
            <a:pPr marL="0" indent="0" algn="r">
              <a:buNone/>
            </a:pPr>
            <a:endParaRPr lang="da-DK" sz="1100" i="1" dirty="0" smtClean="0">
              <a:latin typeface="+mn-lt"/>
            </a:endParaRPr>
          </a:p>
          <a:p>
            <a:pPr marL="0" indent="0" algn="r">
              <a:buNone/>
            </a:pPr>
            <a:endParaRPr lang="da-DK" sz="1100" i="1" dirty="0"/>
          </a:p>
          <a:p>
            <a:pPr marL="0" indent="0" algn="r">
              <a:buNone/>
            </a:pPr>
            <a:endParaRPr lang="da-DK" sz="1100" i="1" dirty="0" smtClean="0">
              <a:latin typeface="+mn-lt"/>
            </a:endParaRPr>
          </a:p>
          <a:p>
            <a:pPr marL="0" indent="0" algn="r">
              <a:buNone/>
            </a:pPr>
            <a:endParaRPr lang="da-DK" sz="1100" i="1" dirty="0"/>
          </a:p>
          <a:p>
            <a:pPr marL="0" indent="0" algn="r">
              <a:buNone/>
            </a:pPr>
            <a:r>
              <a:rPr lang="da-DK" sz="1100" i="1" dirty="0" err="1" smtClean="0">
                <a:latin typeface="+mn-lt"/>
              </a:rPr>
              <a:t>Øvreeide</a:t>
            </a:r>
            <a:r>
              <a:rPr lang="da-DK" sz="1100" i="1" dirty="0" smtClean="0"/>
              <a:t>, </a:t>
            </a:r>
            <a:r>
              <a:rPr lang="da-DK" sz="1100" i="1" dirty="0" smtClean="0">
                <a:latin typeface="+mn-lt"/>
              </a:rPr>
              <a:t>2009 og Bo, 2002 </a:t>
            </a:r>
            <a:endParaRPr lang="da-DK" altLang="da-DK" sz="1100" i="1" dirty="0">
              <a:latin typeface="+mn-lt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5</a:t>
            </a:fld>
            <a:endParaRPr lang="da-DK"/>
          </a:p>
        </p:txBody>
      </p:sp>
      <p:sp>
        <p:nvSpPr>
          <p:cNvPr id="6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89614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5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Eksempler på spørgsmål til børn i alderen</a:t>
            </a:r>
            <a:br>
              <a:rPr lang="da-DK" dirty="0" smtClean="0"/>
            </a:br>
            <a:r>
              <a:rPr lang="da-DK" dirty="0" smtClean="0"/>
              <a:t>0 </a:t>
            </a:r>
            <a:r>
              <a:rPr lang="da-DK" dirty="0"/>
              <a:t>– 4 år til ca. 6 år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Brug barnets egne </a:t>
            </a:r>
            <a:r>
              <a:rPr lang="da-DK" dirty="0" smtClean="0"/>
              <a:t>ord:</a:t>
            </a:r>
            <a:endParaRPr lang="da-DK" dirty="0"/>
          </a:p>
          <a:p>
            <a:r>
              <a:rPr lang="da-DK" dirty="0"/>
              <a:t>Når man opfanger, synliggør og senere bruger barnets egne ord, vil barnet få en oplevelse af at blive bekræftet og </a:t>
            </a:r>
            <a:r>
              <a:rPr lang="da-DK" dirty="0" smtClean="0"/>
              <a:t>forstået </a:t>
            </a:r>
            <a:r>
              <a:rPr lang="da-DK" dirty="0"/>
              <a:t>og dermed have relativt let </a:t>
            </a:r>
            <a:r>
              <a:rPr lang="da-DK" dirty="0" smtClean="0"/>
              <a:t>ved at </a:t>
            </a:r>
            <a:r>
              <a:rPr lang="da-DK" dirty="0"/>
              <a:t>associere til egne ord og beskrivelser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pPr marL="0" indent="0">
              <a:buNone/>
            </a:pPr>
            <a:endParaRPr lang="da-DK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r>
              <a:rPr lang="da-DK" sz="1100" i="1" dirty="0" smtClean="0"/>
              <a:t>Warming, 2011</a:t>
            </a:r>
            <a:endParaRPr lang="da-DK" sz="1100" i="1" dirty="0"/>
          </a:p>
        </p:txBody>
      </p:sp>
      <p:sp>
        <p:nvSpPr>
          <p:cNvPr id="4" name="Rektangel 3"/>
          <p:cNvSpPr/>
          <p:nvPr/>
        </p:nvSpPr>
        <p:spPr>
          <a:xfrm>
            <a:off x="606629" y="2977826"/>
            <a:ext cx="4003224" cy="1200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Lad kroppen fortælle: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Se hvad der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sker,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og sig hvad du ser: </a:t>
            </a:r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Du sætter dig på dine hænder?” </a:t>
            </a:r>
            <a:endParaRPr lang="da-DK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Hvordan føles det i maven?”</a:t>
            </a:r>
          </a:p>
        </p:txBody>
      </p:sp>
      <p:sp>
        <p:nvSpPr>
          <p:cNvPr id="5" name="Rektangel 4"/>
          <p:cNvSpPr/>
          <p:nvPr/>
        </p:nvSpPr>
        <p:spPr>
          <a:xfrm>
            <a:off x="246412" y="4467202"/>
            <a:ext cx="5014358" cy="175432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Tænk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højt: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Jeg tænker, at hvis det var mig, så ville jeg være vred”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Jeg har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oplevet, at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andre børn, der har prøvet det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samme,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nogle gange siger …”,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457397" y="2562329"/>
            <a:ext cx="3686604" cy="203132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Spørgsmål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der folder ud, er for eksempel: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Er det godt eller skidt?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Er du glad for det eller ked af 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Hvad syntes du om det? 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443-8D10-4C87-9B29-4FD6F0DD82C8}" type="slidenum">
              <a:rPr lang="da-DK" smtClean="0"/>
              <a:t>6</a:t>
            </a:fld>
            <a:endParaRPr lang="da-DK" dirty="0"/>
          </a:p>
        </p:txBody>
      </p:sp>
      <p:sp>
        <p:nvSpPr>
          <p:cNvPr id="9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189614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0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Barnets kognitive </a:t>
            </a:r>
            <a:r>
              <a:rPr lang="da-DK" dirty="0" smtClean="0"/>
              <a:t>og </a:t>
            </a:r>
            <a:r>
              <a:rPr lang="da-DK" dirty="0"/>
              <a:t>sproglige udvikling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/>
              <a:t>Ca. </a:t>
            </a:r>
            <a:r>
              <a:rPr lang="da-DK" dirty="0" smtClean="0"/>
              <a:t>4-6 år </a:t>
            </a:r>
            <a:r>
              <a:rPr lang="da-DK" dirty="0"/>
              <a:t>til 12 år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4736" y="1561077"/>
            <a:ext cx="8360002" cy="4603186"/>
          </a:xfrm>
        </p:spPr>
        <p:txBody>
          <a:bodyPr>
            <a:normAutofit fontScale="62500" lnSpcReduction="20000"/>
          </a:bodyPr>
          <a:lstStyle/>
          <a:p>
            <a:endParaRPr lang="da-DK" dirty="0" smtClean="0"/>
          </a:p>
          <a:p>
            <a:r>
              <a:rPr lang="da-DK" sz="2900" dirty="0" smtClean="0"/>
              <a:t>Barnet </a:t>
            </a:r>
            <a:r>
              <a:rPr lang="da-DK" sz="2900" dirty="0"/>
              <a:t>kan koncentrere sig længere tid ad </a:t>
            </a:r>
            <a:r>
              <a:rPr lang="da-DK" sz="2900" dirty="0" smtClean="0"/>
              <a:t>gangen og kan </a:t>
            </a:r>
            <a:r>
              <a:rPr lang="da-DK" altLang="da-DK" sz="2900" dirty="0" smtClean="0"/>
              <a:t>tage </a:t>
            </a:r>
            <a:r>
              <a:rPr lang="da-DK" altLang="da-DK" sz="2900" dirty="0"/>
              <a:t>flere forhold i betragtning på en </a:t>
            </a:r>
            <a:r>
              <a:rPr lang="da-DK" altLang="da-DK" sz="2900" dirty="0" smtClean="0"/>
              <a:t>gang</a:t>
            </a:r>
            <a:endParaRPr lang="da-DK" altLang="da-DK" sz="2900" dirty="0"/>
          </a:p>
          <a:p>
            <a:endParaRPr lang="da-DK" sz="2900" dirty="0" smtClean="0"/>
          </a:p>
          <a:p>
            <a:r>
              <a:rPr lang="da-DK" sz="2900" dirty="0" smtClean="0"/>
              <a:t>Evnen </a:t>
            </a:r>
            <a:r>
              <a:rPr lang="da-DK" sz="2900" dirty="0"/>
              <a:t>til at iagttage og huske øges hele tiden, og det forstår stadigt </a:t>
            </a:r>
            <a:r>
              <a:rPr lang="da-DK" sz="2900" dirty="0" smtClean="0"/>
              <a:t>mere</a:t>
            </a:r>
            <a:endParaRPr lang="da-DK" sz="2900" dirty="0"/>
          </a:p>
          <a:p>
            <a:endParaRPr lang="da-DK" altLang="da-DK" sz="2900" dirty="0" smtClean="0"/>
          </a:p>
          <a:p>
            <a:r>
              <a:rPr lang="da-DK" altLang="da-DK" sz="2900" dirty="0" smtClean="0"/>
              <a:t>Barnet </a:t>
            </a:r>
            <a:r>
              <a:rPr lang="da-DK" altLang="da-DK" sz="2900" dirty="0"/>
              <a:t>opnår en begyndende realisme og orden. Det kan på logisk sammenhængende måde skelne mellem oplevet virkelighed og </a:t>
            </a:r>
            <a:r>
              <a:rPr lang="da-DK" altLang="da-DK" sz="2900" dirty="0" smtClean="0"/>
              <a:t>fortællinger</a:t>
            </a:r>
            <a:endParaRPr lang="da-DK" altLang="da-DK" sz="2900" dirty="0"/>
          </a:p>
          <a:p>
            <a:endParaRPr lang="da-DK" sz="2900" dirty="0" smtClean="0"/>
          </a:p>
          <a:p>
            <a:r>
              <a:rPr lang="da-DK" sz="2900" dirty="0" smtClean="0"/>
              <a:t>Evnen </a:t>
            </a:r>
            <a:r>
              <a:rPr lang="da-DK" sz="2900" dirty="0"/>
              <a:t>til at tænke abstrakt</a:t>
            </a:r>
            <a:r>
              <a:rPr lang="da-DK" sz="2900" dirty="0" smtClean="0"/>
              <a:t>,</a:t>
            </a:r>
            <a:r>
              <a:rPr lang="da-DK" sz="2900" dirty="0"/>
              <a:t> sammenligne og generalisere udvikles </a:t>
            </a:r>
            <a:r>
              <a:rPr lang="da-DK" sz="2900" dirty="0" smtClean="0"/>
              <a:t>betydeligt, og barnet kan forestille </a:t>
            </a:r>
            <a:r>
              <a:rPr lang="da-DK" sz="2900" dirty="0"/>
              <a:t>sig andet end det helt konkrete og </a:t>
            </a:r>
            <a:r>
              <a:rPr lang="da-DK" sz="2900" dirty="0" smtClean="0"/>
              <a:t>håndgribelige</a:t>
            </a:r>
          </a:p>
          <a:p>
            <a:endParaRPr lang="da-DK" altLang="da-DK" sz="2900" dirty="0" smtClean="0"/>
          </a:p>
          <a:p>
            <a:r>
              <a:rPr lang="da-DK" altLang="da-DK" sz="2900" dirty="0" smtClean="0"/>
              <a:t>Barnet </a:t>
            </a:r>
            <a:r>
              <a:rPr lang="da-DK" altLang="da-DK" sz="2900" dirty="0"/>
              <a:t>kan se eget og andres perspektiv på en gang og kan give udtryk for medfølelse, medlidenhed og kan tage afstand fra </a:t>
            </a:r>
            <a:r>
              <a:rPr lang="da-DK" altLang="da-DK" sz="2900" dirty="0" smtClean="0"/>
              <a:t>forkerte handlinger</a:t>
            </a:r>
            <a:endParaRPr lang="da-DK" altLang="da-DK" sz="2900" dirty="0"/>
          </a:p>
          <a:p>
            <a:endParaRPr lang="da-DK" altLang="da-DK" sz="2900" dirty="0" smtClean="0"/>
          </a:p>
          <a:p>
            <a:r>
              <a:rPr lang="da-DK" altLang="da-DK" sz="2900" dirty="0" smtClean="0"/>
              <a:t>Barnet forstår, at </a:t>
            </a:r>
            <a:r>
              <a:rPr lang="da-DK" altLang="da-DK" sz="2900" dirty="0"/>
              <a:t>intentionalitet og moralsk vurdering er </a:t>
            </a:r>
            <a:r>
              <a:rPr lang="da-DK" altLang="da-DK" sz="2900" dirty="0" smtClean="0"/>
              <a:t>forbundet og opbygger en forståelse af begreberne moral</a:t>
            </a:r>
            <a:r>
              <a:rPr lang="da-DK" altLang="da-DK" sz="2900" dirty="0"/>
              <a:t>, skyld, skam og retfærdighed.</a:t>
            </a:r>
          </a:p>
          <a:p>
            <a:pPr marL="0" indent="0" algn="r">
              <a:buNone/>
            </a:pPr>
            <a:r>
              <a:rPr lang="da-DK" sz="1800" i="1" dirty="0" err="1" smtClean="0"/>
              <a:t>Øvreeide</a:t>
            </a:r>
            <a:r>
              <a:rPr lang="da-DK" sz="1800" i="1" dirty="0" smtClean="0"/>
              <a:t>, 2009 </a:t>
            </a:r>
            <a:endParaRPr lang="da-DK" altLang="da-DK" sz="4400" dirty="0"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  <p:sp>
        <p:nvSpPr>
          <p:cNvPr id="8" name="Pladsholder til diasnumm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/>
            <a:fld id="{0A91B443-8D10-4C87-9B29-4FD6F0DD82C8}" type="slidenum">
              <a:rPr lang="da-DK" sz="1200" smtClean="0">
                <a:solidFill>
                  <a:schemeClr val="bg1">
                    <a:lumMod val="75000"/>
                  </a:schemeClr>
                </a:solidFill>
              </a:rPr>
              <a:pPr algn="r"/>
              <a:t>7</a:t>
            </a:fld>
            <a:endParaRPr lang="da-DK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Eksempler på spørgsmål </a:t>
            </a:r>
            <a:r>
              <a:rPr lang="da-DK" dirty="0"/>
              <a:t>til børn i </a:t>
            </a:r>
            <a:r>
              <a:rPr lang="da-DK" dirty="0" smtClean="0"/>
              <a:t>alderen</a:t>
            </a:r>
            <a:br>
              <a:rPr lang="da-DK" dirty="0" smtClean="0"/>
            </a:br>
            <a:r>
              <a:rPr lang="da-DK" dirty="0"/>
              <a:t>Ca. 4-6 år til 12 år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Brug barnets egne ord</a:t>
            </a:r>
          </a:p>
          <a:p>
            <a:r>
              <a:rPr lang="da-DK" dirty="0"/>
              <a:t>Når man opfanger, synliggør og senere bruger barnets egne ord, vil barnet få en oplevelse af at blive bekræftet og </a:t>
            </a:r>
            <a:r>
              <a:rPr lang="da-DK" dirty="0" smtClean="0"/>
              <a:t>forstået </a:t>
            </a:r>
            <a:r>
              <a:rPr lang="da-DK" dirty="0"/>
              <a:t>og dermed have relativt let </a:t>
            </a:r>
            <a:r>
              <a:rPr lang="da-DK" dirty="0" smtClean="0"/>
              <a:t>ved at </a:t>
            </a:r>
            <a:r>
              <a:rPr lang="da-DK" dirty="0"/>
              <a:t>associere til egne ord og beskrivelser.</a:t>
            </a:r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endParaRPr lang="da-DK" sz="1200" i="1" dirty="0" smtClean="0"/>
          </a:p>
          <a:p>
            <a:pPr marL="0" indent="0" algn="r">
              <a:buNone/>
            </a:pPr>
            <a:endParaRPr lang="da-DK" sz="1200" i="1" dirty="0"/>
          </a:p>
          <a:p>
            <a:pPr marL="0" indent="0" algn="r">
              <a:buNone/>
            </a:pPr>
            <a:r>
              <a:rPr lang="da-DK" sz="1100" i="1" dirty="0" err="1" smtClean="0"/>
              <a:t>Warmning</a:t>
            </a:r>
            <a:r>
              <a:rPr lang="da-DK" sz="1100" i="1" dirty="0" smtClean="0"/>
              <a:t>, 2011</a:t>
            </a:r>
            <a:endParaRPr lang="da-DK" sz="1100" i="1" dirty="0"/>
          </a:p>
        </p:txBody>
      </p:sp>
      <p:sp>
        <p:nvSpPr>
          <p:cNvPr id="5" name="Rektangel 4"/>
          <p:cNvSpPr/>
          <p:nvPr/>
        </p:nvSpPr>
        <p:spPr>
          <a:xfrm>
            <a:off x="111583" y="3178352"/>
            <a:ext cx="4653629" cy="230832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Spørgsmål, der folder ud, er for eksempel: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Hvordan oplevede du 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Hvordan føles det for dig?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Fortæl hvordan du forestiller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dig,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det skal være i stedet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Hvad kan vi sammen gøre for at undgå, at en lignende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ation opstår?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4961146" y="4886511"/>
            <a:ext cx="3878035" cy="1200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Kan det tegnes?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Overvej om barnet bedre kan udtrykke sig ved først at tegne oplevelsen</a:t>
            </a:r>
          </a:p>
        </p:txBody>
      </p:sp>
      <p:sp>
        <p:nvSpPr>
          <p:cNvPr id="7" name="Rektangel 6"/>
          <p:cNvSpPr/>
          <p:nvPr/>
        </p:nvSpPr>
        <p:spPr>
          <a:xfrm>
            <a:off x="4928492" y="2728251"/>
            <a:ext cx="3878035" cy="175432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Tænk højt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>
                <a:latin typeface="Arial" panose="020B0604020202020204" pitchFamily="34" charset="0"/>
                <a:cs typeface="Arial" panose="020B0604020202020204" pitchFamily="34" charset="0"/>
              </a:rPr>
              <a:t>”Jeg tænker, at hvis det var mig, så ville jeg være vred” 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”Jeg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oplevet, at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andre børn, der har prøvet det samme, nogle gange siger …”,</a:t>
            </a:r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3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Barnets kognitive og sproglige udvikling: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Ca</a:t>
            </a:r>
            <a:r>
              <a:rPr lang="da-DK" dirty="0"/>
              <a:t>. 10-12år og frem til voksenalder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altLang="da-DK" dirty="0" smtClean="0">
              <a:latin typeface="+mn-lt"/>
            </a:endParaRPr>
          </a:p>
          <a:p>
            <a:r>
              <a:rPr lang="da-DK" altLang="da-DK" dirty="0" smtClean="0"/>
              <a:t>Den unge har øget </a:t>
            </a:r>
            <a:r>
              <a:rPr lang="da-DK" altLang="da-DK" dirty="0"/>
              <a:t>abstraktionsniveau </a:t>
            </a:r>
            <a:r>
              <a:rPr lang="da-DK" altLang="da-DK" dirty="0" smtClean="0"/>
              <a:t>og kan </a:t>
            </a:r>
            <a:r>
              <a:rPr lang="da-DK" altLang="da-DK" dirty="0"/>
              <a:t>tænke i hypoteser og </a:t>
            </a:r>
            <a:r>
              <a:rPr lang="da-DK" altLang="da-DK" dirty="0" smtClean="0"/>
              <a:t>alternativer</a:t>
            </a:r>
            <a:endParaRPr lang="da-DK" altLang="da-DK" dirty="0"/>
          </a:p>
          <a:p>
            <a:endParaRPr lang="da-DK" altLang="da-DK" dirty="0" smtClean="0"/>
          </a:p>
          <a:p>
            <a:r>
              <a:rPr lang="da-DK" altLang="da-DK" dirty="0" smtClean="0"/>
              <a:t>Den unge kan </a:t>
            </a:r>
            <a:r>
              <a:rPr lang="da-DK" altLang="da-DK" dirty="0"/>
              <a:t>bevæge </a:t>
            </a:r>
            <a:r>
              <a:rPr lang="da-DK" altLang="da-DK" dirty="0" smtClean="0"/>
              <a:t>sig sikkert </a:t>
            </a:r>
            <a:r>
              <a:rPr lang="da-DK" altLang="da-DK" dirty="0"/>
              <a:t>i fortid, nutid og </a:t>
            </a:r>
            <a:r>
              <a:rPr lang="da-DK" altLang="da-DK" dirty="0" smtClean="0"/>
              <a:t>fremtid – fortælle om minder og ønsker for fremtiden</a:t>
            </a:r>
            <a:endParaRPr lang="da-DK" altLang="da-DK" dirty="0"/>
          </a:p>
          <a:p>
            <a:endParaRPr lang="da-DK" altLang="da-DK" dirty="0" smtClean="0"/>
          </a:p>
          <a:p>
            <a:r>
              <a:rPr lang="da-DK" altLang="da-DK" dirty="0" smtClean="0"/>
              <a:t>Den unge tænker </a:t>
            </a:r>
            <a:r>
              <a:rPr lang="da-DK" altLang="da-DK" dirty="0"/>
              <a:t>ofte i idealer løsrevet fra </a:t>
            </a:r>
            <a:r>
              <a:rPr lang="da-DK" altLang="da-DK" dirty="0" smtClean="0"/>
              <a:t>realiteten</a:t>
            </a:r>
            <a:endParaRPr lang="da-DK" altLang="da-DK" dirty="0"/>
          </a:p>
          <a:p>
            <a:endParaRPr lang="da-DK" altLang="da-DK" dirty="0" smtClean="0"/>
          </a:p>
          <a:p>
            <a:r>
              <a:rPr lang="da-DK" altLang="da-DK" dirty="0" smtClean="0"/>
              <a:t>Den unge har udviklet selvstændige værdier og normer</a:t>
            </a:r>
            <a:endParaRPr lang="da-DK" altLang="da-DK" dirty="0"/>
          </a:p>
          <a:p>
            <a:endParaRPr lang="da-DK" i="1" dirty="0" smtClean="0">
              <a:latin typeface="+mn-lt"/>
            </a:endParaRPr>
          </a:p>
          <a:p>
            <a:endParaRPr lang="da-DK" i="1" dirty="0">
              <a:latin typeface="+mn-lt"/>
            </a:endParaRPr>
          </a:p>
          <a:p>
            <a:pPr marL="0" indent="0" algn="r">
              <a:buNone/>
            </a:pPr>
            <a:r>
              <a:rPr lang="da-DK" sz="1100" i="1" dirty="0" smtClean="0"/>
              <a:t>	</a:t>
            </a:r>
          </a:p>
          <a:p>
            <a:pPr marL="0" indent="0" algn="r">
              <a:buNone/>
            </a:pPr>
            <a:endParaRPr lang="da-DK" sz="1100" i="1" dirty="0"/>
          </a:p>
          <a:p>
            <a:pPr marL="0" indent="0" algn="r">
              <a:buNone/>
            </a:pPr>
            <a:endParaRPr lang="da-DK" sz="1100" i="1" dirty="0" smtClean="0"/>
          </a:p>
          <a:p>
            <a:pPr marL="0" indent="0" algn="r">
              <a:buNone/>
            </a:pPr>
            <a:r>
              <a:rPr lang="da-DK" sz="1100" i="1" dirty="0" err="1" smtClean="0"/>
              <a:t>Øvreeide</a:t>
            </a:r>
            <a:r>
              <a:rPr lang="da-DK" sz="1100" i="1" dirty="0"/>
              <a:t>, </a:t>
            </a:r>
            <a:r>
              <a:rPr lang="da-DK" sz="1100" i="1" dirty="0" smtClean="0"/>
              <a:t>2009 </a:t>
            </a:r>
            <a:endParaRPr lang="da-DK" altLang="da-DK" sz="1100" i="1" dirty="0"/>
          </a:p>
          <a:p>
            <a:endParaRPr lang="da-DK" i="1" dirty="0">
              <a:latin typeface="+mn-lt"/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157716" y="633508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konflikter</a:t>
            </a:r>
            <a:r>
              <a:rPr lang="en-GB" dirty="0" smtClean="0"/>
              <a:t> - </a:t>
            </a:r>
            <a:r>
              <a:rPr lang="en-GB" dirty="0" err="1" smtClean="0"/>
              <a:t>samtale</a:t>
            </a:r>
            <a:r>
              <a:rPr lang="en-GB" dirty="0" smtClean="0"/>
              <a:t> med </a:t>
            </a:r>
            <a:r>
              <a:rPr lang="en-GB" dirty="0" err="1" smtClean="0"/>
              <a:t>barnet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den </a:t>
            </a:r>
            <a:r>
              <a:rPr lang="en-GB" dirty="0" err="1" smtClean="0"/>
              <a:t>unge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2348</Words>
  <Application>Microsoft Office PowerPoint</Application>
  <PresentationFormat>Skærmshow (4:3)</PresentationFormat>
  <Paragraphs>366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Kontortema</vt:lpstr>
      <vt:lpstr>Voksenansvar for anbragte børn og unge  Opfølgning på konflikter - samtale med barnet eller den unge   </vt:lpstr>
      <vt:lpstr>Formål</vt:lpstr>
      <vt:lpstr>Indhold</vt:lpstr>
      <vt:lpstr> Børn og unges kognitive og sproglige udvikling</vt:lpstr>
      <vt:lpstr>Barnets kognitive og sproglige udvikling:   0 – 4 år til ca. 6 år</vt:lpstr>
      <vt:lpstr>Eksempler på spørgsmål til børn i alderen 0 – 4 år til ca. 6 år</vt:lpstr>
      <vt:lpstr>Barnets kognitive og sproglige udvikling: Ca. 4-6 år til 12 år</vt:lpstr>
      <vt:lpstr>Eksempler på spørgsmål til børn i alderen Ca. 4-6 år til 12 år</vt:lpstr>
      <vt:lpstr>Barnets kognitive og sproglige udvikling:  Ca. 10-12år og frem til voksenalder</vt:lpstr>
      <vt:lpstr>Eksempler på spørgsmål til børn og unge i alderen ca. 10-12år og frem til voksenalder </vt:lpstr>
      <vt:lpstr>Særligt for børn og unge med kognitive funktionsnedsættelser</vt:lpstr>
      <vt:lpstr>”Det ved jeg ikke…”</vt:lpstr>
      <vt:lpstr>”Det ved jeg ikke…” - fortsat</vt:lpstr>
      <vt:lpstr>Hvordan kan man håndtere ”Det ved jeg ikke…”</vt:lpstr>
      <vt:lpstr>Hvordan kan man håndtere ”Det ved jeg ikke…” - fortsat</vt:lpstr>
      <vt:lpstr>At tale med barnet eller den unge om konflikter </vt:lpstr>
      <vt:lpstr>Hvordan taler vi om konflikter med barnet eller den unge – både ved indflytning og løbende </vt:lpstr>
      <vt:lpstr>Hvordan taler vi om konflikter med barnet eller den unge – Spørgsmål man kan stille: </vt:lpstr>
      <vt:lpstr>Drøftelse: opfølgning efter konflikter</vt:lpstr>
      <vt:lpstr> Understøttende metoder til at tale med børn og unge</vt:lpstr>
      <vt:lpstr>Opfølgning på konflikten</vt:lpstr>
      <vt:lpstr>Inspiration til understøttende metoder</vt:lpstr>
      <vt:lpstr>Inspiration til understøttende metoder</vt:lpstr>
      <vt:lpstr>Afrunding af samtalen med barnet</vt:lpstr>
      <vt:lpstr>Opfølgning med andre, der har overværet en konflikt</vt:lpstr>
      <vt:lpstr>  Opsamling</vt:lpstr>
      <vt:lpstr>Opfølgning på magtanvendelser   Litteratur</vt:lpstr>
    </vt:vector>
  </TitlesOfParts>
  <Company>Bysted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Henriette Grube Andersen</dc:creator>
  <cp:lastModifiedBy>Annie Gaardsted Frandsen</cp:lastModifiedBy>
  <cp:revision>429</cp:revision>
  <cp:lastPrinted>2017-01-26T14:34:42Z</cp:lastPrinted>
  <dcterms:created xsi:type="dcterms:W3CDTF">2008-07-07T11:45:09Z</dcterms:created>
  <dcterms:modified xsi:type="dcterms:W3CDTF">2017-02-05T00:55:14Z</dcterms:modified>
</cp:coreProperties>
</file>