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20"/>
  </p:notesMasterIdLst>
  <p:handoutMasterIdLst>
    <p:handoutMasterId r:id="rId21"/>
  </p:handoutMasterIdLst>
  <p:sldIdLst>
    <p:sldId id="298" r:id="rId5"/>
    <p:sldId id="292" r:id="rId6"/>
    <p:sldId id="290" r:id="rId7"/>
    <p:sldId id="300" r:id="rId8"/>
    <p:sldId id="276" r:id="rId9"/>
    <p:sldId id="275" r:id="rId10"/>
    <p:sldId id="273" r:id="rId11"/>
    <p:sldId id="277" r:id="rId12"/>
    <p:sldId id="299" r:id="rId13"/>
    <p:sldId id="301" r:id="rId14"/>
    <p:sldId id="269" r:id="rId15"/>
    <p:sldId id="274" r:id="rId16"/>
    <p:sldId id="272" r:id="rId17"/>
    <p:sldId id="270" r:id="rId18"/>
    <p:sldId id="271" r:id="rId19"/>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292E"/>
    <a:srgbClr val="490000"/>
    <a:srgbClr val="C41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7" autoAdjust="0"/>
    <p:restoredTop sz="94660"/>
  </p:normalViewPr>
  <p:slideViewPr>
    <p:cSldViewPr snapToGrid="0">
      <p:cViewPr>
        <p:scale>
          <a:sx n="80" d="100"/>
          <a:sy n="80" d="100"/>
        </p:scale>
        <p:origin x="66" y="-294"/>
      </p:cViewPr>
      <p:guideLst>
        <p:guide orient="horz" pos="2160"/>
        <p:guide pos="2880"/>
      </p:guideLst>
    </p:cSldViewPr>
  </p:slideViewPr>
  <p:notesTextViewPr>
    <p:cViewPr>
      <p:scale>
        <a:sx n="100" d="100"/>
        <a:sy n="100" d="100"/>
      </p:scale>
      <p:origin x="0" y="0"/>
    </p:cViewPr>
  </p:notesText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30-01-2017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30-01-2017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2</a:t>
            </a:fld>
            <a:endParaRPr lang="da-DK" dirty="0"/>
          </a:p>
        </p:txBody>
      </p:sp>
    </p:spTree>
    <p:extLst>
      <p:ext uri="{BB962C8B-B14F-4D97-AF65-F5344CB8AC3E}">
        <p14:creationId xmlns:p14="http://schemas.microsoft.com/office/powerpoint/2010/main" val="483682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C9DC1B4-973C-4B41-AC9F-F9853132243F}" type="datetime1">
              <a:rPr lang="da-DK" smtClean="0"/>
              <a:t>30-01-2017</a:t>
            </a:fld>
            <a:endParaRPr lang="da-DK"/>
          </a:p>
        </p:txBody>
      </p:sp>
      <p:sp>
        <p:nvSpPr>
          <p:cNvPr id="5" name="Pladsholder til sidefod 4"/>
          <p:cNvSpPr>
            <a:spLocks noGrp="1"/>
          </p:cNvSpPr>
          <p:nvPr>
            <p:ph type="ftr" sz="quarter" idx="11"/>
          </p:nvPr>
        </p:nvSpPr>
        <p:spPr/>
        <p:txBody>
          <a:bodyPr/>
          <a:lstStyle/>
          <a:p>
            <a:r>
              <a:rPr lang="da-DK" smtClean="0"/>
              <a:t>Besøgs-, brev- og telefonkontrol for unge i varetægt </a:t>
            </a:r>
            <a:endParaRPr lang="da-DK"/>
          </a:p>
        </p:txBody>
      </p:sp>
      <p:sp>
        <p:nvSpPr>
          <p:cNvPr id="6" name="Pladsholder til diasnummer 5"/>
          <p:cNvSpPr>
            <a:spLocks noGrp="1"/>
          </p:cNvSpPr>
          <p:nvPr>
            <p:ph type="sldNum" sz="quarter" idx="12"/>
          </p:nvPr>
        </p:nvSpPr>
        <p:spPr/>
        <p:txBody>
          <a:bodyPr/>
          <a:lstStyle/>
          <a:p>
            <a:fld id="{AFF31F7B-3B70-4B7F-8743-CC3C9EAE9414}" type="slidenum">
              <a:rPr lang="da-DK" smtClean="0"/>
              <a:t>‹nr.›</a:t>
            </a:fld>
            <a:endParaRPr lang="da-DK"/>
          </a:p>
        </p:txBody>
      </p:sp>
      <p:pic>
        <p:nvPicPr>
          <p:cNvPr id="8" name="Billed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2698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695041B-6498-4FB9-930C-508589158145}" type="datetime1">
              <a:rPr lang="da-DK" smtClean="0"/>
              <a:t>30-01-2017</a:t>
            </a:fld>
            <a:endParaRPr lang="da-DK"/>
          </a:p>
        </p:txBody>
      </p:sp>
      <p:sp>
        <p:nvSpPr>
          <p:cNvPr id="5" name="Pladsholder til sidefod 4"/>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6" name="Pladsholder til diasnummer 5"/>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42919925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EBA6566-1F5A-4BCC-AEAC-1F8EC6829CBC}" type="datetime1">
              <a:rPr lang="da-DK" smtClean="0"/>
              <a:t>30-01-2017</a:t>
            </a:fld>
            <a:endParaRPr lang="da-DK"/>
          </a:p>
        </p:txBody>
      </p:sp>
      <p:sp>
        <p:nvSpPr>
          <p:cNvPr id="5" name="Pladsholder til sidefod 4"/>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6" name="Pladsholder til diasnummer 5"/>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34766845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C78329C-8F3C-4B1C-8D84-F3326C8C48EF}" type="datetime1">
              <a:rPr lang="da-DK" smtClean="0"/>
              <a:t>30-01-2017</a:t>
            </a:fld>
            <a:endParaRPr lang="da-DK"/>
          </a:p>
        </p:txBody>
      </p:sp>
      <p:sp>
        <p:nvSpPr>
          <p:cNvPr id="5" name="Pladsholder til sidefod 4"/>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6" name="Pladsholder til diasnummer 5"/>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4572613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dirty="0" smtClean="0"/>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04960277-27F2-4C4F-838D-CFF71308C1A5}" type="datetime1">
              <a:rPr lang="da-DK" smtClean="0"/>
              <a:t>30-01-2017</a:t>
            </a:fld>
            <a:endParaRPr lang="da-DK"/>
          </a:p>
        </p:txBody>
      </p:sp>
      <p:sp>
        <p:nvSpPr>
          <p:cNvPr id="5" name="Pladsholder til sidefod 4"/>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6" name="Pladsholder til diasnummer 5"/>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653486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6085903-9BB5-4603-AF13-010D44309CD8}" type="datetime1">
              <a:rPr lang="da-DK" smtClean="0"/>
              <a:t>30-01-2017</a:t>
            </a:fld>
            <a:endParaRPr lang="da-DK"/>
          </a:p>
        </p:txBody>
      </p:sp>
      <p:sp>
        <p:nvSpPr>
          <p:cNvPr id="6" name="Pladsholder til sidefod 5"/>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7" name="Pladsholder til diasnummer 6"/>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14809819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F7A513B-B396-4774-84D0-598AF1B148DF}" type="datetime1">
              <a:rPr lang="da-DK" smtClean="0"/>
              <a:t>30-01-2017</a:t>
            </a:fld>
            <a:endParaRPr lang="da-DK"/>
          </a:p>
        </p:txBody>
      </p:sp>
      <p:sp>
        <p:nvSpPr>
          <p:cNvPr id="8" name="Pladsholder til sidefod 7"/>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9" name="Pladsholder til diasnummer 8"/>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10840846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71D3F80-C1CF-44C1-BA04-3C71D1A70B5E}" type="datetime1">
              <a:rPr lang="da-DK" smtClean="0"/>
              <a:t>30-01-2017</a:t>
            </a:fld>
            <a:endParaRPr lang="da-DK"/>
          </a:p>
        </p:txBody>
      </p:sp>
      <p:sp>
        <p:nvSpPr>
          <p:cNvPr id="4" name="Pladsholder til sidefod 3"/>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5" name="Pladsholder til diasnummer 4"/>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19041811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CCAB227-C2CC-4D6F-B578-09AB4DB0F8FE}" type="datetime1">
              <a:rPr lang="da-DK" smtClean="0"/>
              <a:t>30-01-2017</a:t>
            </a:fld>
            <a:endParaRPr lang="da-DK"/>
          </a:p>
        </p:txBody>
      </p:sp>
      <p:sp>
        <p:nvSpPr>
          <p:cNvPr id="3" name="Pladsholder til sidefod 2"/>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4" name="Pladsholder til diasnummer 3"/>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10483023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219ACF9-AF71-4C1F-BAE1-9DE7F12020F5}" type="datetime1">
              <a:rPr lang="da-DK" smtClean="0"/>
              <a:t>30-01-2017</a:t>
            </a:fld>
            <a:endParaRPr lang="da-DK"/>
          </a:p>
        </p:txBody>
      </p:sp>
      <p:sp>
        <p:nvSpPr>
          <p:cNvPr id="6" name="Pladsholder til sidefod 5"/>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7" name="Pladsholder til diasnummer 6"/>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11213034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CE49BF-EFDF-4562-959D-7C4B9C44104A}" type="datetime1">
              <a:rPr lang="da-DK" smtClean="0"/>
              <a:t>30-01-2017</a:t>
            </a:fld>
            <a:endParaRPr lang="da-DK"/>
          </a:p>
        </p:txBody>
      </p:sp>
      <p:sp>
        <p:nvSpPr>
          <p:cNvPr id="6" name="Pladsholder til sidefod 5"/>
          <p:cNvSpPr>
            <a:spLocks noGrp="1"/>
          </p:cNvSpPr>
          <p:nvPr>
            <p:ph type="ftr" sz="quarter" idx="11"/>
          </p:nvPr>
        </p:nvSpPr>
        <p:spPr/>
        <p:txBody>
          <a:bodyPr/>
          <a:lstStyle/>
          <a:p>
            <a:pPr>
              <a:defRPr/>
            </a:pPr>
            <a:r>
              <a:rPr lang="en-GB" smtClean="0"/>
              <a:t>Besøgs-, brev- og telefonkontrol for unge i varetægt </a:t>
            </a:r>
            <a:endParaRPr lang="en-GB"/>
          </a:p>
        </p:txBody>
      </p:sp>
      <p:sp>
        <p:nvSpPr>
          <p:cNvPr id="7" name="Pladsholder til diasnummer 6"/>
          <p:cNvSpPr>
            <a:spLocks noGrp="1"/>
          </p:cNvSpPr>
          <p:nvPr>
            <p:ph type="sldNum" sz="quarter" idx="12"/>
          </p:nvPr>
        </p:nvSpPr>
        <p:spPr/>
        <p:txBody>
          <a:bodyPr/>
          <a:lstStyle/>
          <a:p>
            <a:fld id="{AFF31F7B-3B70-4B7F-8743-CC3C9EAE9414}" type="slidenum">
              <a:rPr lang="da-DK" smtClean="0"/>
              <a:t>‹nr.›</a:t>
            </a:fld>
            <a:endParaRPr lang="da-DK"/>
          </a:p>
        </p:txBody>
      </p:sp>
    </p:spTree>
    <p:extLst>
      <p:ext uri="{BB962C8B-B14F-4D97-AF65-F5344CB8AC3E}">
        <p14:creationId xmlns:p14="http://schemas.microsoft.com/office/powerpoint/2010/main" val="31878432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E97E4-4DA4-4559-8A13-EF84F5D4B662}" type="datetime1">
              <a:rPr lang="da-DK" smtClean="0"/>
              <a:t>30-01-2017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Besøgs-, brev- og telefonkontrol for unge i varetægt </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31F7B-3B70-4B7F-8743-CC3C9EAE9414}" type="slidenum">
              <a:rPr lang="da-DK" smtClean="0"/>
              <a:t>‹nr.›</a:t>
            </a:fld>
            <a:endParaRPr lang="da-DK"/>
          </a:p>
        </p:txBody>
      </p:sp>
    </p:spTree>
    <p:extLst>
      <p:ext uri="{BB962C8B-B14F-4D97-AF65-F5344CB8AC3E}">
        <p14:creationId xmlns:p14="http://schemas.microsoft.com/office/powerpoint/2010/main" val="3170361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1512" y="1600199"/>
            <a:ext cx="7772400" cy="2700338"/>
          </a:xfrm>
        </p:spPr>
        <p:txBody>
          <a:bodyPr>
            <a:normAutofit/>
          </a:bodyPr>
          <a:lstStyle/>
          <a:p>
            <a:pPr eaLnBrk="1" hangingPunct="1">
              <a:defRPr/>
            </a:pPr>
            <a:r>
              <a:rPr lang="da-DK" sz="1800" dirty="0" smtClean="0">
                <a:cs typeface="+mj-cs"/>
              </a:rPr>
              <a:t>Voksenansvar  for anbragte børn og unge</a:t>
            </a:r>
            <a:r>
              <a:rPr lang="da-DK" dirty="0" smtClean="0">
                <a:cs typeface="+mj-cs"/>
              </a:rPr>
              <a:t/>
            </a:r>
            <a:br>
              <a:rPr lang="da-DK" dirty="0" smtClean="0">
                <a:cs typeface="+mj-cs"/>
              </a:rPr>
            </a:br>
            <a:r>
              <a:rPr lang="da-DK" dirty="0" smtClean="0">
                <a:cs typeface="+mj-cs"/>
              </a:rPr>
              <a:t/>
            </a:r>
            <a:br>
              <a:rPr lang="da-DK" dirty="0" smtClean="0">
                <a:cs typeface="+mj-cs"/>
              </a:rPr>
            </a:br>
            <a:r>
              <a:rPr lang="da-DK" dirty="0" smtClean="0">
                <a:cs typeface="+mj-cs"/>
              </a:rPr>
              <a:t>Besøgs-, brev- og telefonkontrol for unge i varetægt </a:t>
            </a:r>
          </a:p>
        </p:txBody>
      </p:sp>
      <p:sp>
        <p:nvSpPr>
          <p:cNvPr id="2051" name="Rectangle 3"/>
          <p:cNvSpPr>
            <a:spLocks noGrp="1" noChangeArrowheads="1"/>
          </p:cNvSpPr>
          <p:nvPr>
            <p:ph type="subTitle" idx="1"/>
          </p:nvPr>
        </p:nvSpPr>
        <p:spPr>
          <a:xfrm>
            <a:off x="714375" y="3384550"/>
            <a:ext cx="7772400" cy="1752600"/>
          </a:xfrm>
        </p:spPr>
        <p:txBody>
          <a:bodyPr/>
          <a:lstStyle/>
          <a:p>
            <a:pPr eaLnBrk="1" hangingPunct="1">
              <a:defRPr/>
            </a:pPr>
            <a:endParaRPr lang="da-DK" dirty="0" smtClean="0">
              <a:solidFill>
                <a:schemeClr val="tx1"/>
              </a:solidFill>
              <a:cs typeface="+mn-cs"/>
            </a:endParaRPr>
          </a:p>
          <a:p>
            <a:pPr marL="285750" indent="-285750" algn="l" eaLnBrk="1" hangingPunct="1">
              <a:buFont typeface="Arial" panose="020B0604020202020204" pitchFamily="34" charset="0"/>
              <a:buChar char="•"/>
              <a:defRPr/>
            </a:pPr>
            <a:r>
              <a:rPr lang="da-DK" dirty="0" smtClean="0">
                <a:solidFill>
                  <a:schemeClr val="tx1"/>
                </a:solidFill>
                <a:cs typeface="+mn-cs"/>
              </a:rPr>
              <a:t>Sikrede døgninstitutioner</a:t>
            </a:r>
          </a:p>
          <a:p>
            <a:pPr marL="285750" indent="-285750" algn="l" eaLnBrk="1" hangingPunct="1">
              <a:buFont typeface="Arial" panose="020B0604020202020204" pitchFamily="34" charset="0"/>
              <a:buChar char="•"/>
              <a:defRPr/>
            </a:pPr>
            <a:r>
              <a:rPr lang="da-DK" dirty="0" smtClean="0">
                <a:solidFill>
                  <a:schemeClr val="tx1"/>
                </a:solidFill>
                <a:cs typeface="+mn-cs"/>
              </a:rPr>
              <a:t>Særlig sikrede afdelinger</a:t>
            </a:r>
            <a:endParaRPr lang="da-DK" dirty="0">
              <a:solidFill>
                <a:schemeClr val="tx1"/>
              </a:solidFill>
              <a:cs typeface="+mn-cs"/>
            </a:endParaRPr>
          </a:p>
        </p:txBody>
      </p:sp>
    </p:spTree>
    <p:extLst>
      <p:ext uri="{BB962C8B-B14F-4D97-AF65-F5344CB8AC3E}">
        <p14:creationId xmlns:p14="http://schemas.microsoft.com/office/powerpoint/2010/main" val="3468541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Retskilder</a:t>
            </a:r>
            <a:endParaRPr lang="da-DK" dirty="0"/>
          </a:p>
        </p:txBody>
      </p:sp>
      <p:sp>
        <p:nvSpPr>
          <p:cNvPr id="3" name="Pladsholder til indhold 2"/>
          <p:cNvSpPr>
            <a:spLocks noGrp="1"/>
          </p:cNvSpPr>
          <p:nvPr>
            <p:ph idx="1"/>
          </p:nvPr>
        </p:nvSpPr>
        <p:spPr/>
        <p:txBody>
          <a:bodyPr>
            <a:normAutofit/>
          </a:bodyPr>
          <a:lstStyle/>
          <a:p>
            <a:pPr lvl="0"/>
            <a:r>
              <a:rPr lang="da-DK" dirty="0"/>
              <a:t>Lov om voksenansvar for anbragte børn og unge (Lov nr. 619 af 8. juni 2016), § </a:t>
            </a:r>
            <a:r>
              <a:rPr lang="da-DK" dirty="0" smtClean="0"/>
              <a:t>18</a:t>
            </a:r>
            <a:endParaRPr lang="da-DK" dirty="0"/>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a:t>Bekendtgørelse om voksenansvar for anbragte børn og unge (Bek. nr. 1707 af 20. december 2016), § </a:t>
            </a:r>
            <a:r>
              <a:rPr lang="da-DK" dirty="0" smtClean="0"/>
              <a:t>21</a:t>
            </a:r>
            <a:endParaRPr lang="da-DK" dirty="0"/>
          </a:p>
          <a:p>
            <a:pPr lvl="0"/>
            <a:r>
              <a:rPr lang="da-DK" dirty="0"/>
              <a:t>Vejledning til lov om voksenansvar for anbragte børn og unge (</a:t>
            </a:r>
            <a:r>
              <a:rPr lang="da-DK" dirty="0" err="1" smtClean="0"/>
              <a:t>Vejl</a:t>
            </a:r>
            <a:r>
              <a:rPr lang="da-DK" dirty="0" smtClean="0"/>
              <a:t>. </a:t>
            </a:r>
            <a:r>
              <a:rPr lang="da-DK" dirty="0"/>
              <a:t>nr. 10370 af 21. december 2016), pkt. </a:t>
            </a:r>
            <a:r>
              <a:rPr lang="da-DK" dirty="0" smtClean="0"/>
              <a:t>132-135</a:t>
            </a:r>
            <a:endParaRPr lang="da-DK" dirty="0"/>
          </a:p>
          <a:p>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10</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1124381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98384"/>
            <a:ext cx="5662613" cy="968442"/>
          </a:xfrm>
        </p:spPr>
        <p:txBody>
          <a:bodyPr>
            <a:normAutofit fontScale="90000"/>
          </a:bodyPr>
          <a:lstStyle/>
          <a:p>
            <a:r>
              <a:rPr lang="da-DK" dirty="0" smtClean="0"/>
              <a:t/>
            </a:r>
            <a:br>
              <a:rPr lang="da-DK" dirty="0" smtClean="0"/>
            </a:br>
            <a:r>
              <a:rPr lang="da-DK" dirty="0" smtClean="0"/>
              <a:t/>
            </a:r>
            <a:br>
              <a:rPr lang="da-DK" dirty="0" smtClean="0"/>
            </a:br>
            <a:r>
              <a:rPr lang="da-DK" dirty="0" smtClean="0"/>
              <a:t>Lovens ordlyd</a:t>
            </a:r>
            <a:endParaRPr lang="da-DK" dirty="0"/>
          </a:p>
        </p:txBody>
      </p:sp>
      <p:sp>
        <p:nvSpPr>
          <p:cNvPr id="3" name="Pladsholder til indhold 2"/>
          <p:cNvSpPr>
            <a:spLocks noGrp="1"/>
          </p:cNvSpPr>
          <p:nvPr>
            <p:ph idx="1"/>
          </p:nvPr>
        </p:nvSpPr>
        <p:spPr>
          <a:xfrm>
            <a:off x="352523" y="1957236"/>
            <a:ext cx="8280000" cy="3077902"/>
          </a:xfrm>
          <a:ln w="25400">
            <a:solidFill>
              <a:schemeClr val="tx1"/>
            </a:solidFill>
          </a:ln>
        </p:spPr>
        <p:txBody>
          <a:bodyPr>
            <a:normAutofit/>
          </a:bodyPr>
          <a:lstStyle/>
          <a:p>
            <a:pPr marL="0" indent="0">
              <a:buNone/>
            </a:pPr>
            <a:r>
              <a:rPr lang="da-DK" b="1" dirty="0" smtClean="0"/>
              <a:t>§ 18</a:t>
            </a:r>
          </a:p>
          <a:p>
            <a:pPr marL="0" indent="0">
              <a:buNone/>
            </a:pPr>
            <a:endParaRPr lang="da-DK" b="1" dirty="0"/>
          </a:p>
          <a:p>
            <a:pPr marL="0" indent="0">
              <a:buNone/>
            </a:pPr>
            <a:r>
              <a:rPr lang="da-DK" b="1" dirty="0" smtClean="0"/>
              <a:t>Stk. 1</a:t>
            </a:r>
            <a:r>
              <a:rPr lang="da-DK" b="1" i="1" dirty="0" smtClean="0"/>
              <a:t>. </a:t>
            </a:r>
            <a:r>
              <a:rPr lang="da-DK" dirty="0" smtClean="0"/>
              <a:t>For </a:t>
            </a:r>
            <a:r>
              <a:rPr lang="da-DK" dirty="0"/>
              <a:t>unge, der efter § 765 i retsplejeloven er anbragt på sikrede døgninstitutioner efter § 66, stk. 1</a:t>
            </a:r>
            <a:r>
              <a:rPr lang="da-DK" dirty="0" smtClean="0"/>
              <a:t>, nr</a:t>
            </a:r>
            <a:r>
              <a:rPr lang="da-DK" dirty="0"/>
              <a:t>. 6, i lov om social service, gælder § 771 og § 772, stk. 1 og stk. 2, 1. pkt., i retsplejeloven tilsvarende.</a:t>
            </a:r>
          </a:p>
          <a:p>
            <a:pPr marL="0" indent="0">
              <a:buNone/>
            </a:pPr>
            <a:endParaRPr lang="da-DK" i="1" dirty="0" smtClean="0"/>
          </a:p>
          <a:p>
            <a:pPr marL="0" indent="0">
              <a:buNone/>
            </a:pPr>
            <a:r>
              <a:rPr lang="da-DK" b="1" dirty="0" smtClean="0"/>
              <a:t>Stk</a:t>
            </a:r>
            <a:r>
              <a:rPr lang="da-DK" b="1" dirty="0"/>
              <a:t>. 2. </a:t>
            </a:r>
            <a:r>
              <a:rPr lang="da-DK" dirty="0"/>
              <a:t>Social- og indenrigsministeren kan efter forhandling med justitsministeren fastsætte </a:t>
            </a:r>
            <a:r>
              <a:rPr lang="da-DK" dirty="0" smtClean="0"/>
              <a:t>nærmere regler </a:t>
            </a:r>
            <a:r>
              <a:rPr lang="da-DK" dirty="0"/>
              <a:t>om besøg, brevveksling, telefonsamtaler og anden kommunikation</a:t>
            </a:r>
            <a:r>
              <a:rPr lang="da-DK" dirty="0" smtClean="0"/>
              <a:t>.</a:t>
            </a:r>
            <a:endParaRPr lang="da-DK" dirty="0"/>
          </a:p>
        </p:txBody>
      </p:sp>
      <p:sp>
        <p:nvSpPr>
          <p:cNvPr id="4" name="Tekstboks 3"/>
          <p:cNvSpPr txBox="1"/>
          <p:nvPr/>
        </p:nvSpPr>
        <p:spPr>
          <a:xfrm>
            <a:off x="544285" y="1475610"/>
            <a:ext cx="2830286" cy="369332"/>
          </a:xfrm>
          <a:prstGeom prst="rect">
            <a:avLst/>
          </a:prstGeom>
          <a:noFill/>
        </p:spPr>
        <p:txBody>
          <a:bodyPr wrap="square" rtlCol="0">
            <a:spAutoFit/>
          </a:bodyPr>
          <a:lstStyle/>
          <a:p>
            <a:r>
              <a:rPr lang="da-DK" dirty="0" smtClean="0"/>
              <a:t>Lov om voksenansvar:</a:t>
            </a:r>
            <a:endParaRPr lang="da-DK" dirty="0"/>
          </a:p>
        </p:txBody>
      </p:sp>
      <p:sp>
        <p:nvSpPr>
          <p:cNvPr id="6" name="Pladsholder til diasnummer 5"/>
          <p:cNvSpPr>
            <a:spLocks noGrp="1"/>
          </p:cNvSpPr>
          <p:nvPr>
            <p:ph type="sldNum" sz="quarter" idx="12"/>
          </p:nvPr>
        </p:nvSpPr>
        <p:spPr/>
        <p:txBody>
          <a:bodyPr/>
          <a:lstStyle/>
          <a:p>
            <a:fld id="{AFF31F7B-3B70-4B7F-8743-CC3C9EAE9414}" type="slidenum">
              <a:rPr lang="da-DK" smtClean="0"/>
              <a:t>11</a:t>
            </a:fld>
            <a:endParaRPr lang="da-DK"/>
          </a:p>
        </p:txBody>
      </p:sp>
      <p:sp>
        <p:nvSpPr>
          <p:cNvPr id="7"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3433546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5662613" cy="1114425"/>
          </a:xfrm>
        </p:spPr>
        <p:txBody>
          <a:bodyPr>
            <a:normAutofit/>
          </a:bodyPr>
          <a:lstStyle/>
          <a:p>
            <a:r>
              <a:rPr lang="da-DK" dirty="0"/>
              <a:t/>
            </a:r>
            <a:br>
              <a:rPr lang="da-DK" dirty="0"/>
            </a:br>
            <a:r>
              <a:rPr lang="da-DK" dirty="0"/>
              <a:t/>
            </a:r>
            <a:br>
              <a:rPr lang="da-DK" dirty="0"/>
            </a:br>
            <a:r>
              <a:rPr lang="da-DK" dirty="0"/>
              <a:t>Bekendtgørelsens </a:t>
            </a:r>
            <a:r>
              <a:rPr lang="da-DK" dirty="0" smtClean="0"/>
              <a:t>ordlyd - besøgskontrol</a:t>
            </a:r>
            <a:endParaRPr lang="da-DK" dirty="0"/>
          </a:p>
        </p:txBody>
      </p:sp>
      <p:sp>
        <p:nvSpPr>
          <p:cNvPr id="3" name="Pladsholder til indhold 2"/>
          <p:cNvSpPr>
            <a:spLocks noGrp="1"/>
          </p:cNvSpPr>
          <p:nvPr>
            <p:ph idx="1"/>
          </p:nvPr>
        </p:nvSpPr>
        <p:spPr>
          <a:xfrm>
            <a:off x="274776" y="1974781"/>
            <a:ext cx="8640000" cy="4340294"/>
          </a:xfrm>
          <a:ln w="25400">
            <a:solidFill>
              <a:schemeClr val="tx1"/>
            </a:solidFill>
          </a:ln>
        </p:spPr>
        <p:txBody>
          <a:bodyPr>
            <a:normAutofit/>
          </a:bodyPr>
          <a:lstStyle/>
          <a:p>
            <a:pPr marL="0" indent="0">
              <a:buNone/>
            </a:pPr>
            <a:r>
              <a:rPr lang="da-DK" b="1" dirty="0" smtClean="0"/>
              <a:t>§ 21</a:t>
            </a:r>
            <a:endParaRPr lang="da-DK" dirty="0" smtClean="0"/>
          </a:p>
          <a:p>
            <a:pPr marL="0" indent="0">
              <a:buNone/>
            </a:pPr>
            <a:r>
              <a:rPr lang="da-DK" sz="1600" b="1" dirty="0" smtClean="0"/>
              <a:t>Stk. 1.  </a:t>
            </a:r>
            <a:r>
              <a:rPr lang="da-DK" sz="1600" dirty="0" smtClean="0"/>
              <a:t>For </a:t>
            </a:r>
            <a:r>
              <a:rPr lang="da-DK" sz="1600" dirty="0"/>
              <a:t>unge, der efter § 765 i retsplejeloven er anbragt i varetægtssurrogat på en sikret døgninstitution efter § 66, stk. 1, nr. 6, i lov om social service, kan politiet foretage kontrol med besøg, brevveksling, telefonsamtaler og anden kommunikation, når kontrollen sker som led i politimæssige foranstaltninger efter retsplejeloven, jf. lov om voksenansvar for anbragte børn og unge § 18. Ved anden kommunikation forstås blandt andet elektronisk kommunikation via mobiltelefon og internet.</a:t>
            </a:r>
          </a:p>
          <a:p>
            <a:pPr marL="0" indent="0">
              <a:buNone/>
            </a:pPr>
            <a:endParaRPr lang="da-DK" sz="1600" dirty="0"/>
          </a:p>
          <a:p>
            <a:pPr marL="0" indent="0">
              <a:buNone/>
            </a:pPr>
            <a:r>
              <a:rPr lang="da-DK" sz="1600" b="1" dirty="0"/>
              <a:t>Stk. 2. </a:t>
            </a:r>
            <a:r>
              <a:rPr lang="da-DK" sz="1600" dirty="0"/>
              <a:t>Den unge har ret til ukontrolleret brevveksling mv. med og besøg af kommunalbestyrelsen i den unges opholdskommune samt det socialtilsyn, der fører det driftsorienterede tilsyn med tilbuddet, jf. § 2 i lov om socialtilsyn.</a:t>
            </a:r>
          </a:p>
          <a:p>
            <a:pPr marL="0" indent="0">
              <a:buNone/>
            </a:pPr>
            <a:endParaRPr lang="da-DK" sz="1600" dirty="0"/>
          </a:p>
          <a:p>
            <a:pPr marL="0" indent="0">
              <a:buNone/>
            </a:pPr>
            <a:r>
              <a:rPr lang="da-DK" sz="1600" b="1" dirty="0"/>
              <a:t>Stk. 3. </a:t>
            </a:r>
            <a:r>
              <a:rPr lang="da-DK" sz="1600" dirty="0"/>
              <a:t>Den unge har endvidere ret til ukontrolleret brevveksling m.v. med domstolene, Procesbevillingsnævnet, forsvareren, anklagemyndigheden, justitsministeren og politiet, Folketingets Ombudsmand, Den Europæiske Menneskerettighedsdomstol, Den Europæiske Torturkomité, FN’s Menneskerettighedskommission og FN’s Torturkomité.</a:t>
            </a:r>
          </a:p>
          <a:p>
            <a:pPr marL="0" indent="0">
              <a:buNone/>
            </a:pPr>
            <a:endParaRPr lang="da-DK" sz="1600" dirty="0" smtClean="0"/>
          </a:p>
          <a:p>
            <a:pPr marL="0" indent="0">
              <a:buNone/>
            </a:pPr>
            <a:endParaRPr lang="da-DK" sz="1600" dirty="0" smtClean="0"/>
          </a:p>
          <a:p>
            <a:pPr marL="0" indent="0">
              <a:buNone/>
            </a:pPr>
            <a:endParaRPr lang="da-DK" dirty="0"/>
          </a:p>
        </p:txBody>
      </p:sp>
      <p:sp>
        <p:nvSpPr>
          <p:cNvPr id="5" name="Tekstboks 4"/>
          <p:cNvSpPr txBox="1"/>
          <p:nvPr/>
        </p:nvSpPr>
        <p:spPr>
          <a:xfrm>
            <a:off x="274776" y="1496500"/>
            <a:ext cx="8291707" cy="369332"/>
          </a:xfrm>
          <a:prstGeom prst="rect">
            <a:avLst/>
          </a:prstGeom>
          <a:noFill/>
        </p:spPr>
        <p:txBody>
          <a:bodyPr wrap="square" rtlCol="0">
            <a:spAutoFit/>
          </a:bodyPr>
          <a:lstStyle/>
          <a:p>
            <a:r>
              <a:rPr lang="da-DK" dirty="0" smtClean="0"/>
              <a:t>Bekendtgørelse om voksenansvar over for anbragte børn og unge</a:t>
            </a:r>
            <a:endParaRPr lang="da-DK" dirty="0"/>
          </a:p>
        </p:txBody>
      </p:sp>
      <p:sp>
        <p:nvSpPr>
          <p:cNvPr id="6" name="Pladsholder til diasnummer 5"/>
          <p:cNvSpPr>
            <a:spLocks noGrp="1"/>
          </p:cNvSpPr>
          <p:nvPr>
            <p:ph type="sldNum" sz="quarter" idx="12"/>
          </p:nvPr>
        </p:nvSpPr>
        <p:spPr/>
        <p:txBody>
          <a:bodyPr/>
          <a:lstStyle/>
          <a:p>
            <a:fld id="{AFF31F7B-3B70-4B7F-8743-CC3C9EAE9414}" type="slidenum">
              <a:rPr lang="da-DK" smtClean="0"/>
              <a:t>12</a:t>
            </a:fld>
            <a:endParaRPr lang="da-DK"/>
          </a:p>
        </p:txBody>
      </p:sp>
      <p:sp>
        <p:nvSpPr>
          <p:cNvPr id="7"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2753607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5098"/>
            <a:ext cx="5662613" cy="1091727"/>
          </a:xfrm>
        </p:spPr>
        <p:txBody>
          <a:bodyPr>
            <a:normAutofit/>
          </a:bodyPr>
          <a:lstStyle/>
          <a:p>
            <a:r>
              <a:rPr lang="da-DK" dirty="0"/>
              <a:t/>
            </a:r>
            <a:br>
              <a:rPr lang="da-DK" dirty="0"/>
            </a:br>
            <a:r>
              <a:rPr lang="da-DK" dirty="0"/>
              <a:t/>
            </a:r>
            <a:br>
              <a:rPr lang="da-DK" dirty="0"/>
            </a:br>
            <a:r>
              <a:rPr lang="da-DK" dirty="0" smtClean="0"/>
              <a:t>Bekendtgørelsens ordlyd</a:t>
            </a:r>
            <a:endParaRPr lang="da-DK" dirty="0"/>
          </a:p>
        </p:txBody>
      </p:sp>
      <p:sp>
        <p:nvSpPr>
          <p:cNvPr id="3" name="Pladsholder til indhold 2"/>
          <p:cNvSpPr>
            <a:spLocks noGrp="1"/>
          </p:cNvSpPr>
          <p:nvPr>
            <p:ph idx="1"/>
          </p:nvPr>
        </p:nvSpPr>
        <p:spPr>
          <a:xfrm>
            <a:off x="400050" y="1865832"/>
            <a:ext cx="8280000" cy="4368713"/>
          </a:xfrm>
          <a:ln w="25400">
            <a:solidFill>
              <a:schemeClr val="tx1"/>
            </a:solidFill>
          </a:ln>
        </p:spPr>
        <p:txBody>
          <a:bodyPr>
            <a:normAutofit/>
          </a:bodyPr>
          <a:lstStyle/>
          <a:p>
            <a:pPr marL="0" indent="0">
              <a:buNone/>
            </a:pPr>
            <a:r>
              <a:rPr lang="da-DK" b="1" dirty="0" smtClean="0"/>
              <a:t>§ 21 fortsat</a:t>
            </a:r>
            <a:endParaRPr lang="da-DK" sz="1600" b="1" dirty="0" smtClean="0"/>
          </a:p>
          <a:p>
            <a:pPr marL="0" indent="0">
              <a:buNone/>
            </a:pPr>
            <a:r>
              <a:rPr lang="da-DK" sz="1600" b="1" dirty="0"/>
              <a:t>Stk. 4. </a:t>
            </a:r>
            <a:r>
              <a:rPr lang="da-DK" sz="1600" dirty="0"/>
              <a:t>Udover de i stk. 3 nævnte myndigheder m.v. har den unge ret til ukontrolleret brevveksling m.v. med andre offentlige myndigheder og med medlemmer af Folketinget.</a:t>
            </a:r>
          </a:p>
          <a:p>
            <a:pPr marL="0" indent="0">
              <a:buNone/>
            </a:pPr>
            <a:endParaRPr lang="da-DK" sz="1600" dirty="0"/>
          </a:p>
          <a:p>
            <a:pPr marL="0" indent="0">
              <a:buNone/>
            </a:pPr>
            <a:r>
              <a:rPr lang="da-DK" sz="1600" b="1" dirty="0"/>
              <a:t>Stk. 5. </a:t>
            </a:r>
            <a:r>
              <a:rPr lang="da-DK" sz="1600" dirty="0"/>
              <a:t>En udenlandsk ung har tillige ret til ukontrolleret brevveksling m.v. med hjemlandets diplomatiske eller konsulære repræsentanter, medmindre politiet af hensyn til varetægtsfængslingens øjemed modsætter sig det på grund af ganske særlige omstændigheder. Hvis politiet har fastsat brevkontrol efter § 772, stk. 1, i retsplejeloven, sendes brevene gennem politiet.</a:t>
            </a:r>
          </a:p>
          <a:p>
            <a:pPr marL="0" indent="0">
              <a:buNone/>
            </a:pPr>
            <a:endParaRPr lang="da-DK" sz="1600" dirty="0"/>
          </a:p>
          <a:p>
            <a:pPr marL="0" indent="0">
              <a:buNone/>
            </a:pPr>
            <a:r>
              <a:rPr lang="da-DK" sz="1600" b="1" dirty="0"/>
              <a:t>Stk. 6. </a:t>
            </a:r>
            <a:r>
              <a:rPr lang="da-DK" sz="1600" dirty="0"/>
              <a:t>Politiet kan af hensyn til varetægtsfængslingens øjemed modsætte sig, at en ung i varetægtssurrogat fører telefonsamtaler eller anden kommunikation. Politiet kan endvidere stille krav om, at telefonsamtaler og anden kommunikation overhøres.</a:t>
            </a:r>
          </a:p>
          <a:p>
            <a:pPr marL="0" indent="0">
              <a:buNone/>
            </a:pPr>
            <a:endParaRPr lang="da-DK" sz="1600" dirty="0"/>
          </a:p>
          <a:p>
            <a:pPr marL="0" indent="0">
              <a:buNone/>
            </a:pPr>
            <a:r>
              <a:rPr lang="da-DK" sz="1600" b="1" dirty="0"/>
              <a:t>Stk. 7</a:t>
            </a:r>
            <a:r>
              <a:rPr lang="da-DK" sz="1600" dirty="0"/>
              <a:t>. Den unge skal underrettes om politiets beslutning efter stk. 6 og kan forlange den forelagt for retten til afgørelse, jf. retsplejelovens § 773.</a:t>
            </a:r>
          </a:p>
          <a:p>
            <a:pPr marL="0" indent="0">
              <a:buNone/>
            </a:pPr>
            <a:endParaRPr lang="da-DK" dirty="0" smtClean="0"/>
          </a:p>
          <a:p>
            <a:pPr marL="0" indent="0">
              <a:buNone/>
            </a:pPr>
            <a:endParaRPr lang="da-DK" dirty="0"/>
          </a:p>
        </p:txBody>
      </p:sp>
      <p:sp>
        <p:nvSpPr>
          <p:cNvPr id="4" name="Tekstboks 3"/>
          <p:cNvSpPr txBox="1"/>
          <p:nvPr/>
        </p:nvSpPr>
        <p:spPr>
          <a:xfrm>
            <a:off x="274776" y="1496500"/>
            <a:ext cx="8291707" cy="369332"/>
          </a:xfrm>
          <a:prstGeom prst="rect">
            <a:avLst/>
          </a:prstGeom>
          <a:noFill/>
        </p:spPr>
        <p:txBody>
          <a:bodyPr wrap="square" rtlCol="0">
            <a:spAutoFit/>
          </a:bodyPr>
          <a:lstStyle/>
          <a:p>
            <a:r>
              <a:rPr lang="da-DK" dirty="0" smtClean="0"/>
              <a:t>Bekendtgørelse om voksenansvar over for anbragte børn og unge</a:t>
            </a:r>
            <a:endParaRPr lang="da-DK" dirty="0"/>
          </a:p>
        </p:txBody>
      </p:sp>
      <p:sp>
        <p:nvSpPr>
          <p:cNvPr id="6" name="Pladsholder til diasnummer 5"/>
          <p:cNvSpPr>
            <a:spLocks noGrp="1"/>
          </p:cNvSpPr>
          <p:nvPr>
            <p:ph type="sldNum" sz="quarter" idx="12"/>
          </p:nvPr>
        </p:nvSpPr>
        <p:spPr/>
        <p:txBody>
          <a:bodyPr/>
          <a:lstStyle/>
          <a:p>
            <a:fld id="{AFF31F7B-3B70-4B7F-8743-CC3C9EAE9414}" type="slidenum">
              <a:rPr lang="da-DK" smtClean="0"/>
              <a:t>13</a:t>
            </a:fld>
            <a:endParaRPr lang="da-DK"/>
          </a:p>
        </p:txBody>
      </p:sp>
      <p:sp>
        <p:nvSpPr>
          <p:cNvPr id="7"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1376175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39486"/>
            <a:ext cx="5662613" cy="1027339"/>
          </a:xfrm>
        </p:spPr>
        <p:txBody>
          <a:bodyPr>
            <a:normAutofit/>
          </a:bodyPr>
          <a:lstStyle/>
          <a:p>
            <a:r>
              <a:rPr lang="da-DK" dirty="0"/>
              <a:t/>
            </a:r>
            <a:br>
              <a:rPr lang="da-DK" dirty="0"/>
            </a:br>
            <a:r>
              <a:rPr lang="da-DK" dirty="0"/>
              <a:t/>
            </a:r>
            <a:br>
              <a:rPr lang="da-DK" dirty="0"/>
            </a:br>
            <a:r>
              <a:rPr lang="da-DK" dirty="0"/>
              <a:t>Lovens </a:t>
            </a:r>
            <a:r>
              <a:rPr lang="da-DK" dirty="0" smtClean="0"/>
              <a:t>ordlyd - Besøgskontrol</a:t>
            </a:r>
            <a:endParaRPr lang="da-DK" dirty="0"/>
          </a:p>
        </p:txBody>
      </p:sp>
      <p:sp>
        <p:nvSpPr>
          <p:cNvPr id="3" name="Pladsholder til indhold 2"/>
          <p:cNvSpPr>
            <a:spLocks noGrp="1"/>
          </p:cNvSpPr>
          <p:nvPr>
            <p:ph idx="1"/>
          </p:nvPr>
        </p:nvSpPr>
        <p:spPr>
          <a:xfrm>
            <a:off x="401410" y="1940956"/>
            <a:ext cx="8280000" cy="3426691"/>
          </a:xfrm>
          <a:ln w="25400">
            <a:solidFill>
              <a:schemeClr val="tx1"/>
            </a:solidFill>
          </a:ln>
        </p:spPr>
        <p:txBody>
          <a:bodyPr>
            <a:normAutofit/>
          </a:bodyPr>
          <a:lstStyle/>
          <a:p>
            <a:pPr marL="0" indent="0">
              <a:buNone/>
            </a:pPr>
            <a:endParaRPr lang="da-DK" b="1" dirty="0" smtClean="0"/>
          </a:p>
          <a:p>
            <a:pPr marL="0" indent="0">
              <a:buNone/>
            </a:pPr>
            <a:r>
              <a:rPr lang="da-DK" b="1" dirty="0" smtClean="0"/>
              <a:t>§</a:t>
            </a:r>
            <a:r>
              <a:rPr lang="da-DK" b="1" dirty="0"/>
              <a:t> </a:t>
            </a:r>
            <a:r>
              <a:rPr lang="da-DK" b="1" dirty="0" smtClean="0"/>
              <a:t>771 </a:t>
            </a:r>
          </a:p>
          <a:p>
            <a:pPr marL="0" indent="0">
              <a:buNone/>
            </a:pPr>
            <a:r>
              <a:rPr lang="da-DK" dirty="0" smtClean="0"/>
              <a:t>En </a:t>
            </a:r>
            <a:r>
              <a:rPr lang="da-DK" dirty="0"/>
              <a:t>varetægtsarrestant kan modtage besøg i det omfang, opretholdelse af orden og sikkerhed i varetægtsfængslet tillader det. Politiet kan af hensyn til varetægtsfængslingens øjemed modsætte sig, at varetægtsarrestanten modtager besøg, eller forlange, at besøg finder sted under kontrol. Nægter politiet besøg, skal varetægtsarrestanten underrettes herom, medmindre dommeren af hensyn til efterforskningen træffer anden bestemmelse. Varetægtsarrestanten kan kræve, at politiets afslag på besøg eller krav om kontrol forelægges retten til afgørelse. Arrestanten har altid ret til ukontrolleret besøg af sin forsvarer</a:t>
            </a:r>
            <a:r>
              <a:rPr lang="da-DK" dirty="0" smtClean="0"/>
              <a:t>.</a:t>
            </a:r>
            <a:endParaRPr lang="da-DK" dirty="0"/>
          </a:p>
        </p:txBody>
      </p:sp>
      <p:sp>
        <p:nvSpPr>
          <p:cNvPr id="5" name="Tekstboks 4"/>
          <p:cNvSpPr txBox="1"/>
          <p:nvPr/>
        </p:nvSpPr>
        <p:spPr>
          <a:xfrm>
            <a:off x="544285" y="1445572"/>
            <a:ext cx="2830286" cy="369332"/>
          </a:xfrm>
          <a:prstGeom prst="rect">
            <a:avLst/>
          </a:prstGeom>
          <a:noFill/>
        </p:spPr>
        <p:txBody>
          <a:bodyPr wrap="square" rtlCol="0">
            <a:spAutoFit/>
          </a:bodyPr>
          <a:lstStyle/>
          <a:p>
            <a:r>
              <a:rPr lang="da-DK" dirty="0" smtClean="0"/>
              <a:t>Retsplejeloven</a:t>
            </a:r>
            <a:endParaRPr lang="da-DK" dirty="0"/>
          </a:p>
        </p:txBody>
      </p:sp>
      <p:sp>
        <p:nvSpPr>
          <p:cNvPr id="6" name="Pladsholder til diasnummer 5"/>
          <p:cNvSpPr>
            <a:spLocks noGrp="1"/>
          </p:cNvSpPr>
          <p:nvPr>
            <p:ph type="sldNum" sz="quarter" idx="12"/>
          </p:nvPr>
        </p:nvSpPr>
        <p:spPr/>
        <p:txBody>
          <a:bodyPr/>
          <a:lstStyle/>
          <a:p>
            <a:fld id="{AFF31F7B-3B70-4B7F-8743-CC3C9EAE9414}" type="slidenum">
              <a:rPr lang="da-DK" smtClean="0"/>
              <a:t>14</a:t>
            </a:fld>
            <a:endParaRPr lang="da-DK"/>
          </a:p>
        </p:txBody>
      </p:sp>
      <p:sp>
        <p:nvSpPr>
          <p:cNvPr id="7"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1337936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14010"/>
            <a:ext cx="5662613" cy="1052816"/>
          </a:xfrm>
        </p:spPr>
        <p:txBody>
          <a:bodyPr>
            <a:normAutofit/>
          </a:bodyPr>
          <a:lstStyle/>
          <a:p>
            <a:r>
              <a:rPr lang="da-DK" dirty="0"/>
              <a:t/>
            </a:r>
            <a:br>
              <a:rPr lang="da-DK" dirty="0"/>
            </a:br>
            <a:r>
              <a:rPr lang="da-DK" dirty="0"/>
              <a:t/>
            </a:r>
            <a:br>
              <a:rPr lang="da-DK" dirty="0"/>
            </a:br>
            <a:r>
              <a:rPr lang="da-DK" dirty="0"/>
              <a:t>Lovens </a:t>
            </a:r>
            <a:r>
              <a:rPr lang="da-DK" dirty="0" smtClean="0"/>
              <a:t>ordlyd - brevkontrol</a:t>
            </a:r>
            <a:endParaRPr lang="da-DK" dirty="0"/>
          </a:p>
        </p:txBody>
      </p:sp>
      <p:sp>
        <p:nvSpPr>
          <p:cNvPr id="3" name="Pladsholder til indhold 2"/>
          <p:cNvSpPr>
            <a:spLocks noGrp="1"/>
          </p:cNvSpPr>
          <p:nvPr>
            <p:ph idx="1"/>
          </p:nvPr>
        </p:nvSpPr>
        <p:spPr>
          <a:xfrm>
            <a:off x="407015" y="1942419"/>
            <a:ext cx="8280000" cy="4125871"/>
          </a:xfrm>
          <a:ln w="25400">
            <a:solidFill>
              <a:schemeClr val="tx1"/>
            </a:solidFill>
          </a:ln>
        </p:spPr>
        <p:txBody>
          <a:bodyPr>
            <a:normAutofit lnSpcReduction="10000"/>
          </a:bodyPr>
          <a:lstStyle/>
          <a:p>
            <a:pPr marL="0" indent="0">
              <a:buNone/>
            </a:pPr>
            <a:endParaRPr lang="da-DK" b="1" dirty="0" smtClean="0"/>
          </a:p>
          <a:p>
            <a:pPr marL="0" indent="0">
              <a:buNone/>
            </a:pPr>
            <a:r>
              <a:rPr lang="da-DK" b="1" dirty="0" smtClean="0"/>
              <a:t>§</a:t>
            </a:r>
            <a:r>
              <a:rPr lang="da-DK" b="1" dirty="0"/>
              <a:t> </a:t>
            </a:r>
            <a:r>
              <a:rPr lang="da-DK" b="1" dirty="0" smtClean="0"/>
              <a:t>772 </a:t>
            </a:r>
          </a:p>
          <a:p>
            <a:pPr marL="0" indent="0">
              <a:buNone/>
            </a:pPr>
            <a:r>
              <a:rPr lang="da-DK" dirty="0" smtClean="0"/>
              <a:t>En </a:t>
            </a:r>
            <a:r>
              <a:rPr lang="da-DK" dirty="0"/>
              <a:t>varetægtsarrestant har ret til at modtage og afsende breve. Politiet kan gennemse brevene inden modtagelsen eller afsendelsen. Politiet skal snarest muligt udlevere eller sende brevene, medmindre indholdet vil kunne være til skade for efterforskningen eller opretholdelse af orden og sikkerhed i varetægtsfængslet. Tilbageholdes et brev, skal spørgsmålet, om tilbageholdelsen bør opretholdes, straks forelægges retten til afgørelse. Opretholdes tilbageholdelsen, skal afsenderen straks underrettes, medmindre dommeren af hensyn til efterforskningen træffer anden bestemmelse.</a:t>
            </a:r>
          </a:p>
          <a:p>
            <a:pPr marL="0" indent="0">
              <a:buNone/>
            </a:pPr>
            <a:endParaRPr lang="da-DK" dirty="0" smtClean="0"/>
          </a:p>
          <a:p>
            <a:pPr marL="0" indent="0">
              <a:buNone/>
            </a:pPr>
            <a:r>
              <a:rPr lang="da-DK" b="1" dirty="0" smtClean="0"/>
              <a:t>Stk</a:t>
            </a:r>
            <a:r>
              <a:rPr lang="da-DK" b="1" dirty="0"/>
              <a:t>. 2</a:t>
            </a:r>
            <a:r>
              <a:rPr lang="da-DK" dirty="0"/>
              <a:t>. En varetægtsarrestant har ret til ukontrolleret brevveksling med retten, forsvareren, justitsministeren, direktøren for kriminalforsorgen og Folketingets Ombudsmand. </a:t>
            </a:r>
          </a:p>
          <a:p>
            <a:endParaRPr lang="da-DK" dirty="0"/>
          </a:p>
        </p:txBody>
      </p:sp>
      <p:sp>
        <p:nvSpPr>
          <p:cNvPr id="4" name="Tekstboks 3"/>
          <p:cNvSpPr txBox="1"/>
          <p:nvPr/>
        </p:nvSpPr>
        <p:spPr>
          <a:xfrm>
            <a:off x="329972" y="1418460"/>
            <a:ext cx="2830286" cy="369332"/>
          </a:xfrm>
          <a:prstGeom prst="rect">
            <a:avLst/>
          </a:prstGeom>
          <a:noFill/>
        </p:spPr>
        <p:txBody>
          <a:bodyPr wrap="square" rtlCol="0">
            <a:spAutoFit/>
          </a:bodyPr>
          <a:lstStyle/>
          <a:p>
            <a:r>
              <a:rPr lang="da-DK" dirty="0" smtClean="0"/>
              <a:t>Retsplejeloven</a:t>
            </a:r>
            <a:endParaRPr lang="da-DK" dirty="0"/>
          </a:p>
        </p:txBody>
      </p:sp>
      <p:sp>
        <p:nvSpPr>
          <p:cNvPr id="6" name="Pladsholder til diasnummer 5"/>
          <p:cNvSpPr>
            <a:spLocks noGrp="1"/>
          </p:cNvSpPr>
          <p:nvPr>
            <p:ph type="sldNum" sz="quarter" idx="12"/>
          </p:nvPr>
        </p:nvSpPr>
        <p:spPr/>
        <p:txBody>
          <a:bodyPr/>
          <a:lstStyle/>
          <a:p>
            <a:fld id="{AFF31F7B-3B70-4B7F-8743-CC3C9EAE9414}" type="slidenum">
              <a:rPr lang="da-DK" smtClean="0"/>
              <a:t>15</a:t>
            </a:fld>
            <a:endParaRPr lang="da-DK"/>
          </a:p>
        </p:txBody>
      </p:sp>
      <p:sp>
        <p:nvSpPr>
          <p:cNvPr id="7"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4180616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5662613" cy="1266825"/>
          </a:xfrm>
        </p:spPr>
        <p:txBody>
          <a:bodyPr>
            <a:normAutofit/>
          </a:bodyPr>
          <a:lstStyle/>
          <a:p>
            <a:r>
              <a:rPr lang="da-DK" dirty="0" smtClean="0"/>
              <a:t/>
            </a:r>
            <a:br>
              <a:rPr lang="da-DK" dirty="0" smtClean="0"/>
            </a:br>
            <a:r>
              <a:rPr lang="da-DK" dirty="0" smtClean="0"/>
              <a:t/>
            </a:r>
            <a:br>
              <a:rPr lang="da-DK" dirty="0" smtClean="0"/>
            </a:br>
            <a:r>
              <a:rPr lang="da-DK" dirty="0" smtClean="0"/>
              <a:t>Rettighed og indgreb heri</a:t>
            </a:r>
            <a:endParaRPr lang="da-DK" dirty="0"/>
          </a:p>
        </p:txBody>
      </p:sp>
      <p:sp>
        <p:nvSpPr>
          <p:cNvPr id="3" name="Pladsholder til indhold 2"/>
          <p:cNvSpPr>
            <a:spLocks noGrp="1"/>
          </p:cNvSpPr>
          <p:nvPr>
            <p:ph idx="1"/>
          </p:nvPr>
        </p:nvSpPr>
        <p:spPr>
          <a:xfrm>
            <a:off x="507206" y="1561077"/>
            <a:ext cx="8243888" cy="2510861"/>
          </a:xfrm>
        </p:spPr>
        <p:txBody>
          <a:bodyPr>
            <a:normAutofit/>
          </a:bodyPr>
          <a:lstStyle/>
          <a:p>
            <a:pPr marL="0" indent="0">
              <a:buNone/>
            </a:pPr>
            <a:endParaRPr lang="da-DK" dirty="0" smtClean="0"/>
          </a:p>
          <a:p>
            <a:pPr marL="0" indent="0" algn="ctr">
              <a:buNone/>
            </a:pPr>
            <a:r>
              <a:rPr lang="da-DK" sz="2400" dirty="0" smtClean="0"/>
              <a:t>VÆR ALTID OPMÆRKSOM PÅ:</a:t>
            </a:r>
            <a:endParaRPr lang="da-DK" sz="2400" dirty="0"/>
          </a:p>
          <a:p>
            <a:pPr marL="0" indent="0" algn="ctr">
              <a:buNone/>
            </a:pPr>
            <a:endParaRPr lang="da-DK" sz="2400" dirty="0" smtClean="0"/>
          </a:p>
          <a:p>
            <a:pPr marL="0" indent="0" algn="ctr">
              <a:buNone/>
            </a:pPr>
            <a:r>
              <a:rPr lang="da-DK" sz="2400" dirty="0" smtClean="0"/>
              <a:t>§ 18 i lov om voksenansvar er en undtagelse fra hovedreglen – retten til privatliv, som den er formuleret i grundlov og internationale konventioner</a:t>
            </a:r>
            <a:r>
              <a:rPr lang="da-DK" dirty="0" smtClean="0"/>
              <a:t>.</a:t>
            </a:r>
            <a:endParaRPr lang="da-DK" dirty="0"/>
          </a:p>
        </p:txBody>
      </p:sp>
      <p:sp>
        <p:nvSpPr>
          <p:cNvPr id="4" name="Pladsholder til sidefod 3"/>
          <p:cNvSpPr>
            <a:spLocks noGrp="1"/>
          </p:cNvSpPr>
          <p:nvPr>
            <p:ph type="ftr" sz="quarter" idx="11"/>
          </p:nvPr>
        </p:nvSpPr>
        <p:spPr>
          <a:xfrm>
            <a:off x="228600" y="6337300"/>
            <a:ext cx="2895600" cy="365125"/>
          </a:xfrm>
        </p:spPr>
        <p:txBody>
          <a:bodyPr/>
          <a:lstStyle/>
          <a:p>
            <a:pPr algn="l">
              <a:defRPr/>
            </a:pPr>
            <a:r>
              <a:rPr lang="en-GB" dirty="0" err="1" smtClean="0"/>
              <a:t>Besøgs</a:t>
            </a:r>
            <a:r>
              <a:rPr lang="en-GB" dirty="0" smtClean="0"/>
              <a:t>-, </a:t>
            </a:r>
            <a:r>
              <a:rPr lang="en-GB" dirty="0" err="1" smtClean="0"/>
              <a:t>brev</a:t>
            </a:r>
            <a:r>
              <a:rPr lang="en-GB" dirty="0" smtClean="0"/>
              <a:t>- </a:t>
            </a:r>
            <a:r>
              <a:rPr lang="en-GB" dirty="0" err="1" smtClean="0"/>
              <a:t>og</a:t>
            </a:r>
            <a:r>
              <a:rPr lang="en-GB" dirty="0" smtClean="0"/>
              <a:t> </a:t>
            </a:r>
            <a:r>
              <a:rPr lang="en-GB" dirty="0" err="1" smtClean="0"/>
              <a:t>telefonkontrol</a:t>
            </a:r>
            <a:r>
              <a:rPr lang="en-GB" dirty="0" smtClean="0"/>
              <a:t> for </a:t>
            </a:r>
            <a:r>
              <a:rPr lang="en-GB" dirty="0" err="1" smtClean="0"/>
              <a:t>unge</a:t>
            </a:r>
            <a:r>
              <a:rPr lang="en-GB" dirty="0" smtClean="0"/>
              <a:t> </a:t>
            </a:r>
            <a:r>
              <a:rPr lang="en-GB" dirty="0" err="1" smtClean="0"/>
              <a:t>i</a:t>
            </a:r>
            <a:r>
              <a:rPr lang="en-GB" dirty="0" smtClean="0"/>
              <a:t> </a:t>
            </a:r>
            <a:r>
              <a:rPr lang="en-GB" dirty="0" err="1" smtClean="0"/>
              <a:t>varetægt</a:t>
            </a:r>
            <a:r>
              <a:rPr lang="en-GB" dirty="0" smtClean="0"/>
              <a:t> </a:t>
            </a:r>
            <a:endParaRPr lang="en-GB" dirty="0"/>
          </a:p>
        </p:txBody>
      </p:sp>
      <p:sp>
        <p:nvSpPr>
          <p:cNvPr id="5" name="Pladsholder til diasnummer 4"/>
          <p:cNvSpPr>
            <a:spLocks noGrp="1"/>
          </p:cNvSpPr>
          <p:nvPr>
            <p:ph type="sldNum" sz="quarter" idx="12"/>
          </p:nvPr>
        </p:nvSpPr>
        <p:spPr/>
        <p:txBody>
          <a:bodyPr/>
          <a:lstStyle/>
          <a:p>
            <a:fld id="{AFF31F7B-3B70-4B7F-8743-CC3C9EAE9414}" type="slidenum">
              <a:rPr lang="da-DK" smtClean="0"/>
              <a:t>2</a:t>
            </a:fld>
            <a:endParaRPr lang="da-DK"/>
          </a:p>
        </p:txBody>
      </p:sp>
    </p:spTree>
    <p:extLst>
      <p:ext uri="{BB962C8B-B14F-4D97-AF65-F5344CB8AC3E}">
        <p14:creationId xmlns:p14="http://schemas.microsoft.com/office/powerpoint/2010/main" val="318684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5662613" cy="1266825"/>
          </a:xfrm>
        </p:spPr>
        <p:txBody>
          <a:bodyPr>
            <a:normAutofit/>
          </a:bodyPr>
          <a:lstStyle/>
          <a:p>
            <a:r>
              <a:rPr lang="da-DK" b="0" dirty="0" smtClean="0"/>
              <a:t/>
            </a:r>
            <a:br>
              <a:rPr lang="da-DK" b="0" dirty="0" smtClean="0"/>
            </a:br>
            <a:r>
              <a:rPr lang="da-DK" b="0" dirty="0"/>
              <a:t/>
            </a:r>
            <a:br>
              <a:rPr lang="da-DK" b="0" dirty="0"/>
            </a:br>
            <a:r>
              <a:rPr lang="da-DK" dirty="0" smtClean="0"/>
              <a:t>Privatliv</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Ret </a:t>
            </a:r>
            <a:r>
              <a:rPr lang="da-DK" dirty="0"/>
              <a:t>til </a:t>
            </a:r>
            <a:r>
              <a:rPr lang="da-DK" dirty="0" smtClean="0"/>
              <a:t>respekt for sit </a:t>
            </a:r>
            <a:r>
              <a:rPr lang="da-DK" dirty="0" smtClean="0"/>
              <a:t>privatliv </a:t>
            </a:r>
            <a:endParaRPr lang="da-DK" dirty="0" smtClean="0"/>
          </a:p>
          <a:p>
            <a:pPr>
              <a:buFont typeface="Arial" charset="0"/>
              <a:buChar char="•"/>
            </a:pPr>
            <a:r>
              <a:rPr lang="da-DK" dirty="0" smtClean="0"/>
              <a:t>Begrebet ”privatliv” beskytter individets personlige sfære i bred forstand</a:t>
            </a:r>
          </a:p>
          <a:p>
            <a:pPr>
              <a:buFont typeface="Arial" charset="0"/>
              <a:buChar char="•"/>
            </a:pPr>
            <a:r>
              <a:rPr lang="da-DK" dirty="0" smtClean="0"/>
              <a:t>Privatliv omfatter bl.a.: </a:t>
            </a:r>
          </a:p>
          <a:p>
            <a:pPr lvl="1">
              <a:buFont typeface="Arial" charset="0"/>
              <a:buChar char="•"/>
            </a:pPr>
            <a:r>
              <a:rPr lang="da-DK" dirty="0" smtClean="0"/>
              <a:t>Integritet</a:t>
            </a:r>
            <a:endParaRPr lang="da-DK" dirty="0"/>
          </a:p>
          <a:p>
            <a:pPr lvl="1">
              <a:buFont typeface="Arial" charset="0"/>
              <a:buChar char="•"/>
            </a:pPr>
            <a:r>
              <a:rPr lang="da-DK" dirty="0" smtClean="0"/>
              <a:t>Familieliv</a:t>
            </a:r>
            <a:endParaRPr lang="da-DK" dirty="0"/>
          </a:p>
          <a:p>
            <a:pPr lvl="1">
              <a:buFont typeface="Arial" charset="0"/>
              <a:buChar char="•"/>
            </a:pPr>
            <a:r>
              <a:rPr lang="da-DK" dirty="0" smtClean="0"/>
              <a:t>Hjem</a:t>
            </a:r>
            <a:endParaRPr lang="da-DK" dirty="0"/>
          </a:p>
          <a:p>
            <a:pPr lvl="1">
              <a:buFont typeface="Arial" charset="0"/>
              <a:buChar char="•"/>
            </a:pPr>
            <a:r>
              <a:rPr lang="da-DK" dirty="0"/>
              <a:t>K</a:t>
            </a:r>
            <a:r>
              <a:rPr lang="da-DK" dirty="0" smtClean="0"/>
              <a:t>orrespondance </a:t>
            </a:r>
            <a:r>
              <a:rPr lang="da-DK" dirty="0"/>
              <a:t>og anden </a:t>
            </a:r>
            <a:r>
              <a:rPr lang="da-DK" dirty="0" smtClean="0"/>
              <a:t>kommunikation</a:t>
            </a:r>
            <a:endParaRPr lang="da-DK" dirty="0"/>
          </a:p>
          <a:p>
            <a:pPr lvl="1">
              <a:buFont typeface="Arial" charset="0"/>
              <a:buChar char="•"/>
            </a:pPr>
            <a:r>
              <a:rPr lang="da-DK" dirty="0"/>
              <a:t>Personfølsomme </a:t>
            </a:r>
            <a:r>
              <a:rPr lang="da-DK" dirty="0" smtClean="0"/>
              <a:t>oplysninger</a:t>
            </a:r>
            <a:endParaRPr lang="da-DK" dirty="0"/>
          </a:p>
          <a:p>
            <a:pPr>
              <a:buFont typeface="Arial" charset="0"/>
              <a:buChar char="•"/>
            </a:pPr>
            <a:endParaRPr lang="da-DK" dirty="0"/>
          </a:p>
          <a:p>
            <a:pPr marL="0" indent="0">
              <a:buNone/>
            </a:pPr>
            <a:r>
              <a:rPr lang="da-DK" dirty="0" smtClean="0"/>
              <a:t>Væsentlige bestemmelser:</a:t>
            </a:r>
          </a:p>
          <a:p>
            <a:pPr lvl="0"/>
            <a:r>
              <a:rPr lang="da-DK" dirty="0"/>
              <a:t>Grundlovens § </a:t>
            </a:r>
            <a:r>
              <a:rPr lang="da-DK" dirty="0" smtClean="0"/>
              <a:t>72</a:t>
            </a:r>
            <a:endParaRPr lang="da-DK" dirty="0"/>
          </a:p>
          <a:p>
            <a:pPr lvl="0"/>
            <a:r>
              <a:rPr lang="da-DK" dirty="0"/>
              <a:t>Den Europæiske M</a:t>
            </a:r>
            <a:r>
              <a:rPr lang="da-DK" dirty="0" smtClean="0"/>
              <a:t>enneskerettighedskonvention </a:t>
            </a:r>
            <a:r>
              <a:rPr lang="da-DK" dirty="0"/>
              <a:t>artikel </a:t>
            </a:r>
            <a:r>
              <a:rPr lang="da-DK" dirty="0" smtClean="0"/>
              <a:t>8</a:t>
            </a:r>
            <a:endParaRPr lang="da-DK" dirty="0"/>
          </a:p>
          <a:p>
            <a:pPr lvl="0"/>
            <a:r>
              <a:rPr lang="da-DK" dirty="0" smtClean="0"/>
              <a:t>FN’s Børnekonventions artikel 16</a:t>
            </a:r>
            <a:endParaRPr lang="da-DK" dirty="0"/>
          </a:p>
          <a:p>
            <a:pPr lvl="1">
              <a:buFont typeface="Arial" charset="0"/>
              <a:buChar char="•"/>
            </a:pPr>
            <a:endParaRPr lang="da-DK" dirty="0" smtClean="0"/>
          </a:p>
          <a:p>
            <a:pPr lvl="1">
              <a:buFont typeface="Arial" charset="0"/>
              <a:buChar char="•"/>
            </a:pPr>
            <a:endParaRPr lang="da-DK" dirty="0" smtClean="0"/>
          </a:p>
        </p:txBody>
      </p:sp>
      <p:sp>
        <p:nvSpPr>
          <p:cNvPr id="5" name="Pladsholder til diasnummer 4"/>
          <p:cNvSpPr>
            <a:spLocks noGrp="1"/>
          </p:cNvSpPr>
          <p:nvPr>
            <p:ph type="sldNum" sz="quarter" idx="12"/>
          </p:nvPr>
        </p:nvSpPr>
        <p:spPr/>
        <p:txBody>
          <a:bodyPr/>
          <a:lstStyle/>
          <a:p>
            <a:fld id="{AFF31F7B-3B70-4B7F-8743-CC3C9EAE9414}" type="slidenum">
              <a:rPr lang="da-DK" smtClean="0"/>
              <a:t>3</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33704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
            </a:r>
            <a:br>
              <a:rPr lang="da-DK" dirty="0"/>
            </a:br>
            <a:r>
              <a:rPr lang="da-DK" dirty="0" smtClean="0"/>
              <a:t>Kontakt med omverdenen</a:t>
            </a:r>
            <a:endParaRPr lang="da-DK" dirty="0"/>
          </a:p>
        </p:txBody>
      </p:sp>
      <p:sp>
        <p:nvSpPr>
          <p:cNvPr id="3" name="Pladsholder til indhold 2"/>
          <p:cNvSpPr>
            <a:spLocks noGrp="1"/>
          </p:cNvSpPr>
          <p:nvPr>
            <p:ph idx="1"/>
          </p:nvPr>
        </p:nvSpPr>
        <p:spPr/>
        <p:txBody>
          <a:bodyPr>
            <a:normAutofit/>
          </a:bodyPr>
          <a:lstStyle/>
          <a:p>
            <a:endParaRPr lang="da-DK" dirty="0" smtClean="0"/>
          </a:p>
          <a:p>
            <a:endParaRPr lang="da-DK" dirty="0"/>
          </a:p>
          <a:p>
            <a:r>
              <a:rPr lang="da-DK" dirty="0" smtClean="0"/>
              <a:t>Unge, der er anbragt på sikrede institutioner  i varetægtssurrogat er omfattet er retsplejelovens regler (§§ 771-772)</a:t>
            </a:r>
          </a:p>
          <a:p>
            <a:pPr marL="0" indent="0">
              <a:buNone/>
            </a:pPr>
            <a:endParaRPr lang="da-DK" dirty="0"/>
          </a:p>
          <a:p>
            <a:r>
              <a:rPr lang="da-DK" dirty="0" smtClean="0"/>
              <a:t>Kontakt til omverdenen  gennem besøg, brevveksling, telefonsamtaler og anden kommunikation, kan for unge </a:t>
            </a:r>
            <a:r>
              <a:rPr lang="da-DK" dirty="0"/>
              <a:t>i </a:t>
            </a:r>
            <a:r>
              <a:rPr lang="da-DK" dirty="0" smtClean="0"/>
              <a:t>varetægt </a:t>
            </a:r>
            <a:r>
              <a:rPr lang="da-DK" dirty="0"/>
              <a:t>helt eller delvis </a:t>
            </a:r>
            <a:r>
              <a:rPr lang="da-DK" dirty="0" smtClean="0"/>
              <a:t>afskæres </a:t>
            </a:r>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4</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64623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91830"/>
            <a:ext cx="5662613" cy="974995"/>
          </a:xfrm>
        </p:spPr>
        <p:txBody>
          <a:bodyPr>
            <a:normAutofit fontScale="90000"/>
          </a:bodyPr>
          <a:lstStyle/>
          <a:p>
            <a:r>
              <a:rPr lang="da-DK" dirty="0"/>
              <a:t/>
            </a:r>
            <a:br>
              <a:rPr lang="da-DK" dirty="0"/>
            </a:br>
            <a:r>
              <a:rPr lang="da-DK" dirty="0"/>
              <a:t/>
            </a:r>
            <a:br>
              <a:rPr lang="da-DK" dirty="0"/>
            </a:br>
            <a:r>
              <a:rPr lang="da-DK" dirty="0"/>
              <a:t>B</a:t>
            </a:r>
            <a:r>
              <a:rPr lang="da-DK" dirty="0" smtClean="0"/>
              <a:t>esøgskontrol</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Den </a:t>
            </a:r>
            <a:r>
              <a:rPr lang="da-DK" dirty="0"/>
              <a:t>unge kan modtage besøg, hvis det </a:t>
            </a:r>
            <a:r>
              <a:rPr lang="da-DK" dirty="0" smtClean="0"/>
              <a:t>er i overensstemmelse </a:t>
            </a:r>
            <a:r>
              <a:rPr lang="da-DK" dirty="0"/>
              <a:t>med orden og sikkerhed på den sikrede døgninstitution eller den særlig sikrede afdeling</a:t>
            </a:r>
            <a:r>
              <a:rPr lang="da-DK" dirty="0" smtClean="0"/>
              <a:t>.</a:t>
            </a:r>
          </a:p>
          <a:p>
            <a:pPr marL="0" indent="0">
              <a:buNone/>
            </a:pPr>
            <a:endParaRPr lang="da-DK" dirty="0"/>
          </a:p>
          <a:p>
            <a:pPr marL="0" indent="0">
              <a:buNone/>
            </a:pPr>
            <a:r>
              <a:rPr lang="da-DK" dirty="0"/>
              <a:t>Politiet kan af hensyn til </a:t>
            </a:r>
            <a:r>
              <a:rPr lang="da-DK" dirty="0" smtClean="0"/>
              <a:t>varetægtsfængslingens </a:t>
            </a:r>
            <a:r>
              <a:rPr lang="da-DK" dirty="0"/>
              <a:t>øjemed modsætte sig, at </a:t>
            </a:r>
            <a:r>
              <a:rPr lang="da-DK" dirty="0" smtClean="0"/>
              <a:t>den unge </a:t>
            </a:r>
            <a:r>
              <a:rPr lang="da-DK" dirty="0"/>
              <a:t>modtager besøg, eller forlange, at besøg finder sted under kontrol</a:t>
            </a:r>
            <a:r>
              <a:rPr lang="da-DK" dirty="0" smtClean="0"/>
              <a:t>.</a:t>
            </a:r>
          </a:p>
          <a:p>
            <a:pPr marL="0" indent="0">
              <a:buNone/>
            </a:pPr>
            <a:endParaRPr lang="da-DK" dirty="0"/>
          </a:p>
          <a:p>
            <a:pPr marL="0" indent="0">
              <a:buNone/>
            </a:pPr>
            <a:r>
              <a:rPr lang="da-DK" dirty="0" smtClean="0"/>
              <a:t>Ret til ukontrolleret besøg:</a:t>
            </a:r>
            <a:endParaRPr lang="da-DK" dirty="0"/>
          </a:p>
          <a:p>
            <a:r>
              <a:rPr lang="da-DK" dirty="0"/>
              <a:t>Den unge har ret til ukontrolleret besøg af sin </a:t>
            </a:r>
            <a:r>
              <a:rPr lang="da-DK" dirty="0" smtClean="0"/>
              <a:t>forsvarer</a:t>
            </a:r>
            <a:endParaRPr lang="da-DK" dirty="0"/>
          </a:p>
          <a:p>
            <a:r>
              <a:rPr lang="da-DK" dirty="0"/>
              <a:t>Den unge har ret til ukontrolleret besøg af kommunalbestyrelsen i sin opholdskommune, dvs. </a:t>
            </a:r>
            <a:r>
              <a:rPr lang="da-DK" dirty="0" smtClean="0"/>
              <a:t>myndighedssagsbehandleren</a:t>
            </a:r>
            <a:endParaRPr lang="da-DK" dirty="0"/>
          </a:p>
          <a:p>
            <a:r>
              <a:rPr lang="da-DK" dirty="0"/>
              <a:t>Den unge har ret til ukontrolleret besøg af </a:t>
            </a:r>
            <a:r>
              <a:rPr lang="da-DK" dirty="0" smtClean="0"/>
              <a:t>socialtilsynet</a:t>
            </a:r>
          </a:p>
          <a:p>
            <a:endParaRPr lang="da-DK" dirty="0"/>
          </a:p>
          <a:p>
            <a:pPr marL="0" indent="0">
              <a:buNone/>
            </a:pPr>
            <a:r>
              <a:rPr lang="da-DK" dirty="0" smtClean="0"/>
              <a:t>Den unge kan kræve, at politiets afgørelser om afslag og kontrol af besøg skal forelægges for retten til afgørelse.</a:t>
            </a:r>
            <a:endParaRPr lang="da-DK" dirty="0"/>
          </a:p>
          <a:p>
            <a:pPr marL="0" indent="0">
              <a:buNone/>
            </a:pPr>
            <a:endParaRPr lang="da-DK" dirty="0"/>
          </a:p>
          <a:p>
            <a:pPr marL="0" indent="0">
              <a:buNone/>
            </a:pPr>
            <a:endParaRPr lang="da-DK" dirty="0"/>
          </a:p>
          <a:p>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5</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490702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3256"/>
            <a:ext cx="5662613" cy="1093570"/>
          </a:xfrm>
        </p:spPr>
        <p:txBody>
          <a:bodyPr>
            <a:normAutofit/>
          </a:bodyPr>
          <a:lstStyle/>
          <a:p>
            <a:r>
              <a:rPr lang="da-DK" dirty="0"/>
              <a:t/>
            </a:r>
            <a:br>
              <a:rPr lang="da-DK" dirty="0"/>
            </a:br>
            <a:r>
              <a:rPr lang="da-DK" dirty="0"/>
              <a:t/>
            </a:r>
            <a:br>
              <a:rPr lang="da-DK" dirty="0"/>
            </a:br>
            <a:r>
              <a:rPr lang="da-DK" dirty="0"/>
              <a:t>B</a:t>
            </a:r>
            <a:r>
              <a:rPr lang="da-DK" dirty="0" smtClean="0"/>
              <a:t>esøgskontrol</a:t>
            </a:r>
            <a:endParaRPr lang="da-DK" dirty="0"/>
          </a:p>
        </p:txBody>
      </p:sp>
      <p:sp>
        <p:nvSpPr>
          <p:cNvPr id="3" name="Pladsholder til indhold 2"/>
          <p:cNvSpPr>
            <a:spLocks noGrp="1"/>
          </p:cNvSpPr>
          <p:nvPr>
            <p:ph idx="1"/>
          </p:nvPr>
        </p:nvSpPr>
        <p:spPr>
          <a:xfrm>
            <a:off x="264695" y="1520139"/>
            <a:ext cx="8229600" cy="4692650"/>
          </a:xfrm>
        </p:spPr>
        <p:txBody>
          <a:bodyPr>
            <a:normAutofit/>
          </a:bodyPr>
          <a:lstStyle/>
          <a:p>
            <a:pPr marL="0" indent="0">
              <a:buNone/>
            </a:pPr>
            <a:endParaRPr lang="da-DK" dirty="0" smtClean="0"/>
          </a:p>
          <a:p>
            <a:pPr marL="0" indent="0">
              <a:buNone/>
            </a:pPr>
            <a:r>
              <a:rPr lang="da-DK" dirty="0" smtClean="0"/>
              <a:t>Ved besøgskontrol:</a:t>
            </a:r>
          </a:p>
          <a:p>
            <a:r>
              <a:rPr lang="da-DK" dirty="0"/>
              <a:t>Politiet skal godkende at den unge får besøg af andre personer, end de tre ovennævnte </a:t>
            </a:r>
            <a:r>
              <a:rPr lang="da-DK" dirty="0" smtClean="0"/>
              <a:t>grupper</a:t>
            </a:r>
            <a:endParaRPr lang="da-DK" dirty="0"/>
          </a:p>
          <a:p>
            <a:r>
              <a:rPr lang="da-DK" dirty="0"/>
              <a:t>Politiet kan af efterforskningsmæssige hensyn modsætte sig, at den unge får besøg af en given </a:t>
            </a:r>
            <a:r>
              <a:rPr lang="da-DK" dirty="0" smtClean="0"/>
              <a:t>person</a:t>
            </a:r>
            <a:endParaRPr lang="da-DK" dirty="0"/>
          </a:p>
          <a:p>
            <a:r>
              <a:rPr lang="da-DK" dirty="0"/>
              <a:t>Politiet kan bestemme, at de vil overvære </a:t>
            </a:r>
            <a:r>
              <a:rPr lang="da-DK" dirty="0" smtClean="0"/>
              <a:t>besøget</a:t>
            </a:r>
            <a:endParaRPr lang="da-DK" dirty="0"/>
          </a:p>
          <a:p>
            <a:r>
              <a:rPr lang="da-DK" dirty="0"/>
              <a:t>Der kan således afholdes møder med eksterne deltager, hvor den unge også er </a:t>
            </a:r>
            <a:r>
              <a:rPr lang="da-DK" dirty="0" smtClean="0"/>
              <a:t>med</a:t>
            </a:r>
            <a:endParaRPr lang="da-DK" dirty="0"/>
          </a:p>
          <a:p>
            <a:pPr marL="0" indent="0">
              <a:buNone/>
            </a:pPr>
            <a:endParaRPr lang="da-DK" dirty="0" smtClean="0"/>
          </a:p>
        </p:txBody>
      </p:sp>
      <p:sp>
        <p:nvSpPr>
          <p:cNvPr id="5" name="Pladsholder til diasnummer 4"/>
          <p:cNvSpPr>
            <a:spLocks noGrp="1"/>
          </p:cNvSpPr>
          <p:nvPr>
            <p:ph type="sldNum" sz="quarter" idx="12"/>
          </p:nvPr>
        </p:nvSpPr>
        <p:spPr/>
        <p:txBody>
          <a:bodyPr/>
          <a:lstStyle/>
          <a:p>
            <a:fld id="{AFF31F7B-3B70-4B7F-8743-CC3C9EAE9414}" type="slidenum">
              <a:rPr lang="da-DK" smtClean="0"/>
              <a:t>6</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1494277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4554"/>
            <a:ext cx="5662613" cy="1072272"/>
          </a:xfrm>
        </p:spPr>
        <p:txBody>
          <a:bodyPr>
            <a:normAutofit/>
          </a:bodyPr>
          <a:lstStyle/>
          <a:p>
            <a:r>
              <a:rPr lang="da-DK" dirty="0"/>
              <a:t/>
            </a:r>
            <a:br>
              <a:rPr lang="da-DK" dirty="0"/>
            </a:br>
            <a:r>
              <a:rPr lang="da-DK" dirty="0"/>
              <a:t/>
            </a:r>
            <a:br>
              <a:rPr lang="da-DK" dirty="0"/>
            </a:br>
            <a:r>
              <a:rPr lang="da-DK" dirty="0"/>
              <a:t>B</a:t>
            </a:r>
            <a:r>
              <a:rPr lang="da-DK" dirty="0" smtClean="0"/>
              <a:t>revkontrol</a:t>
            </a:r>
            <a:endParaRPr lang="da-DK" dirty="0"/>
          </a:p>
        </p:txBody>
      </p:sp>
      <p:sp>
        <p:nvSpPr>
          <p:cNvPr id="3" name="Pladsholder til indhold 2"/>
          <p:cNvSpPr>
            <a:spLocks noGrp="1"/>
          </p:cNvSpPr>
          <p:nvPr>
            <p:ph idx="1"/>
          </p:nvPr>
        </p:nvSpPr>
        <p:spPr/>
        <p:txBody>
          <a:bodyPr>
            <a:normAutofit/>
          </a:bodyPr>
          <a:lstStyle/>
          <a:p>
            <a:pPr marL="0" indent="0">
              <a:buNone/>
            </a:pPr>
            <a:r>
              <a:rPr lang="da-DK" dirty="0"/>
              <a:t>D</a:t>
            </a:r>
            <a:r>
              <a:rPr lang="da-DK" dirty="0" smtClean="0"/>
              <a:t>en </a:t>
            </a:r>
            <a:r>
              <a:rPr lang="da-DK" dirty="0"/>
              <a:t>unge kan </a:t>
            </a:r>
            <a:r>
              <a:rPr lang="da-DK" dirty="0" smtClean="0"/>
              <a:t>som udgangspunkt modtage </a:t>
            </a:r>
            <a:r>
              <a:rPr lang="da-DK" dirty="0"/>
              <a:t>og afsende </a:t>
            </a:r>
            <a:r>
              <a:rPr lang="da-DK" dirty="0" smtClean="0"/>
              <a:t>breve.</a:t>
            </a:r>
          </a:p>
          <a:p>
            <a:pPr marL="0" indent="0">
              <a:buNone/>
            </a:pPr>
            <a:endParaRPr lang="da-DK" dirty="0" smtClean="0"/>
          </a:p>
          <a:p>
            <a:pPr marL="0" indent="0">
              <a:buNone/>
            </a:pPr>
            <a:r>
              <a:rPr lang="da-DK" dirty="0" smtClean="0"/>
              <a:t>Den unge har ret til ukontrolleret brevveksling med: </a:t>
            </a:r>
          </a:p>
          <a:p>
            <a:pPr lvl="1">
              <a:buFont typeface="Arial" panose="020B0604020202020204" pitchFamily="34" charset="0"/>
              <a:buChar char="•"/>
            </a:pPr>
            <a:r>
              <a:rPr lang="da-DK" dirty="0"/>
              <a:t>F</a:t>
            </a:r>
            <a:r>
              <a:rPr lang="da-DK" dirty="0" smtClean="0"/>
              <a:t>orsvareren</a:t>
            </a:r>
          </a:p>
          <a:p>
            <a:pPr lvl="1">
              <a:buFont typeface="Arial" panose="020B0604020202020204" pitchFamily="34" charset="0"/>
              <a:buChar char="•"/>
            </a:pPr>
            <a:r>
              <a:rPr lang="da-DK" dirty="0" smtClean="0"/>
              <a:t>Opholdskommunen</a:t>
            </a:r>
          </a:p>
          <a:p>
            <a:pPr lvl="1">
              <a:buFont typeface="Arial" panose="020B0604020202020204" pitchFamily="34" charset="0"/>
              <a:buChar char="•"/>
            </a:pPr>
            <a:r>
              <a:rPr lang="da-DK" dirty="0" smtClean="0"/>
              <a:t>Socialtilsynet</a:t>
            </a:r>
          </a:p>
          <a:p>
            <a:pPr lvl="1">
              <a:buFont typeface="Arial" panose="020B0604020202020204" pitchFamily="34" charset="0"/>
              <a:buChar char="•"/>
            </a:pPr>
            <a:r>
              <a:rPr lang="da-DK" dirty="0" smtClean="0"/>
              <a:t>Domstolene</a:t>
            </a:r>
          </a:p>
          <a:p>
            <a:pPr lvl="1">
              <a:buFont typeface="Arial" panose="020B0604020202020204" pitchFamily="34" charset="0"/>
              <a:buChar char="•"/>
            </a:pPr>
            <a:r>
              <a:rPr lang="da-DK" dirty="0" smtClean="0"/>
              <a:t>Andre offentlige myndigheder</a:t>
            </a:r>
          </a:p>
          <a:p>
            <a:pPr lvl="1">
              <a:buFont typeface="Arial" panose="020B0604020202020204" pitchFamily="34" charset="0"/>
              <a:buChar char="•"/>
            </a:pPr>
            <a:r>
              <a:rPr lang="da-DK" dirty="0" smtClean="0"/>
              <a:t>En række internationale organisationer</a:t>
            </a:r>
          </a:p>
          <a:p>
            <a:pPr lvl="1">
              <a:buFont typeface="Arial" panose="020B0604020202020204" pitchFamily="34" charset="0"/>
              <a:buChar char="•"/>
            </a:pPr>
            <a:r>
              <a:rPr lang="da-DK" dirty="0" smtClean="0"/>
              <a:t>Medlemmer af Folketinget</a:t>
            </a:r>
          </a:p>
          <a:p>
            <a:pPr lvl="1">
              <a:buFont typeface="Arial" panose="020B0604020202020204" pitchFamily="34" charset="0"/>
              <a:buChar char="•"/>
            </a:pPr>
            <a:r>
              <a:rPr lang="da-DK" dirty="0" smtClean="0"/>
              <a:t>For unge med udenlandsk statsborgerskab: Hjemlandets </a:t>
            </a:r>
            <a:r>
              <a:rPr lang="da-DK" dirty="0"/>
              <a:t>diplomatiske eller konsulære </a:t>
            </a:r>
            <a:r>
              <a:rPr lang="da-DK" dirty="0" smtClean="0"/>
              <a:t>repræsentanter, medmindre helt særlige forhold gør sig gældende</a:t>
            </a:r>
          </a:p>
          <a:p>
            <a:endParaRPr lang="da-DK" dirty="0" smtClean="0"/>
          </a:p>
          <a:p>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7</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2969805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63630"/>
            <a:ext cx="5662613" cy="1103196"/>
          </a:xfrm>
        </p:spPr>
        <p:txBody>
          <a:bodyPr>
            <a:normAutofit/>
          </a:bodyPr>
          <a:lstStyle/>
          <a:p>
            <a:r>
              <a:rPr lang="da-DK" dirty="0"/>
              <a:t/>
            </a:r>
            <a:br>
              <a:rPr lang="da-DK" dirty="0"/>
            </a:br>
            <a:r>
              <a:rPr lang="da-DK" dirty="0"/>
              <a:t/>
            </a:r>
            <a:br>
              <a:rPr lang="da-DK" dirty="0"/>
            </a:br>
            <a:r>
              <a:rPr lang="da-DK" dirty="0"/>
              <a:t>B</a:t>
            </a:r>
            <a:r>
              <a:rPr lang="da-DK" dirty="0" smtClean="0"/>
              <a:t>revkontrol</a:t>
            </a:r>
            <a:endParaRPr lang="da-DK" dirty="0"/>
          </a:p>
        </p:txBody>
      </p:sp>
      <p:sp>
        <p:nvSpPr>
          <p:cNvPr id="3" name="Pladsholder til indhold 2"/>
          <p:cNvSpPr>
            <a:spLocks noGrp="1"/>
          </p:cNvSpPr>
          <p:nvPr>
            <p:ph idx="1"/>
          </p:nvPr>
        </p:nvSpPr>
        <p:spPr/>
        <p:txBody>
          <a:bodyPr>
            <a:normAutofit/>
          </a:bodyPr>
          <a:lstStyle/>
          <a:p>
            <a:pPr marL="0" indent="0">
              <a:buNone/>
            </a:pPr>
            <a:endParaRPr lang="da-DK" dirty="0" smtClean="0"/>
          </a:p>
          <a:p>
            <a:pPr marL="0" indent="0">
              <a:buNone/>
            </a:pPr>
            <a:r>
              <a:rPr lang="da-DK" dirty="0" smtClean="0"/>
              <a:t>Kontrol med breve til og fra andre personer/organisationer:</a:t>
            </a:r>
          </a:p>
          <a:p>
            <a:r>
              <a:rPr lang="da-DK" dirty="0" smtClean="0"/>
              <a:t>Politiet </a:t>
            </a:r>
            <a:r>
              <a:rPr lang="da-DK" dirty="0"/>
              <a:t>kan gennemse brevene før afsendelsen eller før </a:t>
            </a:r>
            <a:r>
              <a:rPr lang="da-DK" dirty="0" smtClean="0"/>
              <a:t>modtagelsen</a:t>
            </a:r>
            <a:endParaRPr lang="da-DK" dirty="0"/>
          </a:p>
          <a:p>
            <a:r>
              <a:rPr lang="da-DK" dirty="0"/>
              <a:t>Hvis politiet har fastsat brevkontrol efter retsplejelovens § 772, stk. 1, sendes brevene gennem </a:t>
            </a:r>
            <a:r>
              <a:rPr lang="da-DK" dirty="0" smtClean="0"/>
              <a:t>politiet</a:t>
            </a:r>
            <a:endParaRPr lang="da-DK" dirty="0"/>
          </a:p>
          <a:p>
            <a:r>
              <a:rPr lang="da-DK" dirty="0"/>
              <a:t>Politiet skal som udgangspunkt straks udlevere eller sende </a:t>
            </a:r>
            <a:r>
              <a:rPr lang="da-DK" dirty="0" smtClean="0"/>
              <a:t>brevene</a:t>
            </a:r>
            <a:endParaRPr lang="da-DK" dirty="0"/>
          </a:p>
          <a:p>
            <a:r>
              <a:rPr lang="da-DK" dirty="0"/>
              <a:t>Politiet kan dog tilbageholde et brev hvis det sker af hensyn til efterforskningen eller for at opretholde orden og </a:t>
            </a:r>
            <a:r>
              <a:rPr lang="da-DK" dirty="0" smtClean="0"/>
              <a:t>sikkerhed på den sikrede institution. </a:t>
            </a:r>
            <a:r>
              <a:rPr lang="da-DK" dirty="0"/>
              <a:t>Retten skal godkende </a:t>
            </a:r>
            <a:r>
              <a:rPr lang="da-DK" dirty="0" smtClean="0"/>
              <a:t>tilbageholdelsen af brevet</a:t>
            </a:r>
            <a:endParaRPr lang="da-DK" dirty="0"/>
          </a:p>
          <a:p>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8</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237038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
            </a:r>
            <a:br>
              <a:rPr lang="da-DK" dirty="0" smtClean="0"/>
            </a:br>
            <a:r>
              <a:rPr lang="da-DK" dirty="0" smtClean="0"/>
              <a:t>Telefonkontrol</a:t>
            </a:r>
            <a:endParaRPr lang="da-DK" dirty="0"/>
          </a:p>
        </p:txBody>
      </p:sp>
      <p:sp>
        <p:nvSpPr>
          <p:cNvPr id="3" name="Pladsholder til indhold 2"/>
          <p:cNvSpPr>
            <a:spLocks noGrp="1"/>
          </p:cNvSpPr>
          <p:nvPr>
            <p:ph idx="1"/>
          </p:nvPr>
        </p:nvSpPr>
        <p:spPr/>
        <p:txBody>
          <a:bodyPr>
            <a:normAutofit/>
          </a:bodyPr>
          <a:lstStyle/>
          <a:p>
            <a:endParaRPr lang="da-DK" dirty="0" smtClean="0"/>
          </a:p>
          <a:p>
            <a:r>
              <a:rPr lang="da-DK" dirty="0"/>
              <a:t>Bestemmelser om telefonkontrol er fastsat i bekendtgørelsen om </a:t>
            </a:r>
            <a:r>
              <a:rPr lang="da-DK" dirty="0" smtClean="0"/>
              <a:t>voksenansvar</a:t>
            </a:r>
          </a:p>
          <a:p>
            <a:endParaRPr lang="da-DK" dirty="0"/>
          </a:p>
          <a:p>
            <a:r>
              <a:rPr lang="da-DK" dirty="0"/>
              <a:t>Den unge har altid ret til ukontrolleret telefonkontakt med sin </a:t>
            </a:r>
            <a:r>
              <a:rPr lang="da-DK" dirty="0" smtClean="0"/>
              <a:t>forsvarer</a:t>
            </a:r>
            <a:endParaRPr lang="da-DK" dirty="0"/>
          </a:p>
          <a:p>
            <a:pPr marL="0" indent="0">
              <a:buNone/>
            </a:pPr>
            <a:endParaRPr lang="da-DK" dirty="0"/>
          </a:p>
          <a:p>
            <a:r>
              <a:rPr lang="da-DK" dirty="0"/>
              <a:t>Politiet kan </a:t>
            </a:r>
            <a:r>
              <a:rPr lang="da-DK" dirty="0" smtClean="0"/>
              <a:t>bestemme, </a:t>
            </a:r>
            <a:r>
              <a:rPr lang="da-DK" dirty="0"/>
              <a:t>at den unge ikke må føre samtaler, eller at samtalerne skal </a:t>
            </a:r>
            <a:r>
              <a:rPr lang="da-DK" dirty="0" smtClean="0"/>
              <a:t>overhøres</a:t>
            </a:r>
          </a:p>
          <a:p>
            <a:endParaRPr lang="da-DK" dirty="0"/>
          </a:p>
          <a:p>
            <a:r>
              <a:rPr lang="da-DK" dirty="0" smtClean="0"/>
              <a:t>Den unge kan kræve, at politiets afgørelse forelægges for retten til afgørelse</a:t>
            </a:r>
            <a:endParaRPr lang="da-DK" dirty="0"/>
          </a:p>
          <a:p>
            <a:endParaRPr lang="da-DK" dirty="0"/>
          </a:p>
        </p:txBody>
      </p:sp>
      <p:sp>
        <p:nvSpPr>
          <p:cNvPr id="5" name="Pladsholder til diasnummer 4"/>
          <p:cNvSpPr>
            <a:spLocks noGrp="1"/>
          </p:cNvSpPr>
          <p:nvPr>
            <p:ph type="sldNum" sz="quarter" idx="12"/>
          </p:nvPr>
        </p:nvSpPr>
        <p:spPr/>
        <p:txBody>
          <a:bodyPr/>
          <a:lstStyle/>
          <a:p>
            <a:fld id="{AFF31F7B-3B70-4B7F-8743-CC3C9EAE9414}" type="slidenum">
              <a:rPr lang="da-DK" smtClean="0"/>
              <a:t>9</a:t>
            </a:fld>
            <a:endParaRPr lang="da-DK"/>
          </a:p>
        </p:txBody>
      </p:sp>
      <p:sp>
        <p:nvSpPr>
          <p:cNvPr id="6" name="Pladsholder til sidefod 3"/>
          <p:cNvSpPr txBox="1">
            <a:spLocks/>
          </p:cNvSpPr>
          <p:nvPr/>
        </p:nvSpPr>
        <p:spPr>
          <a:xfrm>
            <a:off x="228600" y="6337300"/>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en-GB" smtClean="0"/>
              <a:t>Besøgs-, brev- og telefonkontrol for unge i varetægt </a:t>
            </a:r>
            <a:endParaRPr lang="en-GB" dirty="0"/>
          </a:p>
        </p:txBody>
      </p:sp>
    </p:spTree>
    <p:extLst>
      <p:ext uri="{BB962C8B-B14F-4D97-AF65-F5344CB8AC3E}">
        <p14:creationId xmlns:p14="http://schemas.microsoft.com/office/powerpoint/2010/main" val="601231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www.w3.org/XML/1998/namespace"/>
    <ds:schemaRef ds:uri="http://schemas.microsoft.com/sharepoint/v3"/>
    <ds:schemaRef ds:uri="http://schemas.microsoft.com/office/infopath/2007/PartnerControl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2501</TotalTime>
  <Words>1246</Words>
  <Application>Microsoft Office PowerPoint</Application>
  <PresentationFormat>Skærmshow (4:3)</PresentationFormat>
  <Paragraphs>150</Paragraphs>
  <Slides>15</Slides>
  <Notes>1</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Kontortema</vt:lpstr>
      <vt:lpstr>Voksenansvar  for anbragte børn og unge  Besøgs-, brev- og telefonkontrol for unge i varetægt </vt:lpstr>
      <vt:lpstr>  Rettighed og indgreb heri</vt:lpstr>
      <vt:lpstr>  Privatliv</vt:lpstr>
      <vt:lpstr> Kontakt med omverdenen</vt:lpstr>
      <vt:lpstr>  Besøgskontrol</vt:lpstr>
      <vt:lpstr>  Besøgskontrol</vt:lpstr>
      <vt:lpstr>  Brevkontrol</vt:lpstr>
      <vt:lpstr>  Brevkontrol</vt:lpstr>
      <vt:lpstr> Telefonkontrol</vt:lpstr>
      <vt:lpstr>Retskilder</vt:lpstr>
      <vt:lpstr>  Lovens ordlyd</vt:lpstr>
      <vt:lpstr>  Bekendtgørelsens ordlyd - besøgskontrol</vt:lpstr>
      <vt:lpstr>  Bekendtgørelsens ordlyd</vt:lpstr>
      <vt:lpstr>  Lovens ordlyd - Besøgskontrol</vt:lpstr>
      <vt:lpstr>  Lovens ordlyd - brevkontrol</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Valborg Amalie Ahlehoff Hansen</cp:lastModifiedBy>
  <cp:revision>102</cp:revision>
  <cp:lastPrinted>2012-01-13T09:45:38Z</cp:lastPrinted>
  <dcterms:created xsi:type="dcterms:W3CDTF">2008-07-07T11:45:09Z</dcterms:created>
  <dcterms:modified xsi:type="dcterms:W3CDTF">2017-01-30T11:15:53Z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