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4"/>
  </p:notesMasterIdLst>
  <p:handoutMasterIdLst>
    <p:handoutMasterId r:id="rId15"/>
  </p:handoutMasterIdLst>
  <p:sldIdLst>
    <p:sldId id="258" r:id="rId2"/>
    <p:sldId id="319" r:id="rId3"/>
    <p:sldId id="325" r:id="rId4"/>
    <p:sldId id="324" r:id="rId5"/>
    <p:sldId id="323" r:id="rId6"/>
    <p:sldId id="322" r:id="rId7"/>
    <p:sldId id="321" r:id="rId8"/>
    <p:sldId id="320" r:id="rId9"/>
    <p:sldId id="326" r:id="rId10"/>
    <p:sldId id="327" r:id="rId11"/>
    <p:sldId id="329" r:id="rId12"/>
    <p:sldId id="328" r:id="rId13"/>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D30"/>
    <a:srgbClr val="CCFFFF"/>
    <a:srgbClr val="FF00FF"/>
    <a:srgbClr val="697F8E"/>
    <a:srgbClr val="118850"/>
    <a:srgbClr val="384F5C"/>
    <a:srgbClr val="0E702F"/>
    <a:srgbClr val="0E72BA"/>
    <a:srgbClr val="0B5C94"/>
    <a:srgbClr val="FF31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92686" autoAdjust="0"/>
  </p:normalViewPr>
  <p:slideViewPr>
    <p:cSldViewPr>
      <p:cViewPr>
        <p:scale>
          <a:sx n="50" d="100"/>
          <a:sy n="50" d="100"/>
        </p:scale>
        <p:origin x="-975" y="-104"/>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15-01-2017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15-01-2017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7</a:t>
            </a:fld>
            <a:endParaRPr lang="da-DK" dirty="0"/>
          </a:p>
        </p:txBody>
      </p:sp>
    </p:spTree>
    <p:extLst>
      <p:ext uri="{BB962C8B-B14F-4D97-AF65-F5344CB8AC3E}">
        <p14:creationId xmlns:p14="http://schemas.microsoft.com/office/powerpoint/2010/main" val="11538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dirty="0"/>
          </a:p>
        </p:txBody>
      </p:sp>
    </p:spTree>
    <p:extLst>
      <p:ext uri="{BB962C8B-B14F-4D97-AF65-F5344CB8AC3E}">
        <p14:creationId xmlns:p14="http://schemas.microsoft.com/office/powerpoint/2010/main" val="360278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78E9E8AA-E66A-482C-8D62-598E19762513}"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15578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5DC47D2-FC32-4E9A-AF43-F89017709ED8}"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97135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D4E08B2-91EF-48B2-9183-7387ADA35DA0}"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30043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3C44E23-100D-4F93-9E53-99AD85BA7EB1}"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462959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4455D77-00FD-4A74-851C-B9BE666E162D}"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249982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Overordnet om voksenansvarsloven, baggrund og intentioner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73CBE740-8357-4EAE-B1D3-9C8339D0EBEA}"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7" name="Pladsholder til diasnummer 6"/>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12559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C670B89-5CD8-4AFC-8544-CAEB2C3C27F9}"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9" name="Pladsholder til diasnummer 8"/>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11314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483A1F0-901D-46F3-A21D-0FEA380EEED2}"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5" name="Pladsholder til diasnummer 4"/>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178736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D3A1498-56A0-43C1-BF5F-6573E7E349E5}"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58923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A8F083F-5D19-4281-9D82-FD8B7D1F0AB0}"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7" name="Pladsholder til diasnummer 6"/>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283801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F839568-FFBF-49B1-BF66-BD3475683D6F}"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Overordnet om voksenansvarsloven, baggrund og intentioner</a:t>
            </a:r>
            <a:endParaRPr lang="en-GB" dirty="0"/>
          </a:p>
        </p:txBody>
      </p:sp>
      <p:sp>
        <p:nvSpPr>
          <p:cNvPr id="7" name="Pladsholder til diasnummer 6"/>
          <p:cNvSpPr>
            <a:spLocks noGrp="1"/>
          </p:cNvSpPr>
          <p:nvPr>
            <p:ph type="sldNum" sz="quarter" idx="12"/>
          </p:nvPr>
        </p:nvSpPr>
        <p:spPr/>
        <p:txBody>
          <a:bodyPr/>
          <a:lstStyle/>
          <a:p>
            <a:fld id="{26E3BA2D-6E44-4DE0-8826-FAD497FCA3D4}" type="slidenum">
              <a:rPr lang="da-DK" smtClean="0"/>
              <a:t>‹nr.›</a:t>
            </a:fld>
            <a:endParaRPr lang="da-DK"/>
          </a:p>
        </p:txBody>
      </p:sp>
    </p:spTree>
    <p:extLst>
      <p:ext uri="{BB962C8B-B14F-4D97-AF65-F5344CB8AC3E}">
        <p14:creationId xmlns:p14="http://schemas.microsoft.com/office/powerpoint/2010/main" val="363980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82BA6-8A59-4FB1-88FB-1B4D9051D28C}"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Overordnet om voksenansvarsloven, baggrund og intentioner</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BA2D-6E44-4DE0-8826-FAD497FCA3D4}" type="slidenum">
              <a:rPr lang="da-DK" smtClean="0"/>
              <a:t>‹nr.›</a:t>
            </a:fld>
            <a:endParaRPr lang="da-DK"/>
          </a:p>
        </p:txBody>
      </p:sp>
    </p:spTree>
    <p:extLst>
      <p:ext uri="{BB962C8B-B14F-4D97-AF65-F5344CB8AC3E}">
        <p14:creationId xmlns:p14="http://schemas.microsoft.com/office/powerpoint/2010/main" val="27775861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ctrTitle"/>
          </p:nvPr>
        </p:nvSpPr>
        <p:spPr>
          <a:xfrm>
            <a:off x="467544" y="1268760"/>
            <a:ext cx="7966353" cy="2085975"/>
          </a:xfrm>
        </p:spPr>
        <p:txBody>
          <a:bodyPr/>
          <a:lstStyle/>
          <a:p>
            <a:pPr algn="l"/>
            <a:r>
              <a:rPr lang="da-DK" sz="2000" b="0" dirty="0" smtClean="0">
                <a:latin typeface="Arial" panose="020B0604020202020204" pitchFamily="34" charset="0"/>
                <a:cs typeface="Arial" panose="020B0604020202020204" pitchFamily="34" charset="0"/>
              </a:rPr>
              <a:t>Voksenansvar for anbragte børn og unge</a:t>
            </a:r>
            <a:r>
              <a:rPr lang="da-DK" sz="2800" dirty="0" smtClean="0"/>
              <a:t/>
            </a:r>
            <a:br>
              <a:rPr lang="da-DK" sz="2800" dirty="0" smtClean="0"/>
            </a:br>
            <a:r>
              <a:rPr lang="da-DK" sz="2800" dirty="0" smtClean="0"/>
              <a:t/>
            </a:r>
            <a:br>
              <a:rPr lang="da-DK" sz="2800" dirty="0" smtClean="0"/>
            </a:br>
            <a:r>
              <a:rPr lang="da-DK" sz="2800" b="1" dirty="0" smtClean="0">
                <a:latin typeface="Arial" panose="020B0604020202020204" pitchFamily="34" charset="0"/>
                <a:cs typeface="Arial" panose="020B0604020202020204" pitchFamily="34" charset="0"/>
              </a:rPr>
              <a:t>Overordnet om voksenansvarsloven, baggrund og intentioner</a:t>
            </a:r>
            <a:endParaRPr lang="da-DK" sz="2800" b="1" dirty="0">
              <a:latin typeface="Arial" panose="020B0604020202020204" pitchFamily="34" charset="0"/>
              <a:cs typeface="Arial" panose="020B0604020202020204" pitchFamily="34" charset="0"/>
            </a:endParaRPr>
          </a:p>
        </p:txBody>
      </p:sp>
      <p:sp>
        <p:nvSpPr>
          <p:cNvPr id="9" name="Undertitel 2"/>
          <p:cNvSpPr>
            <a:spLocks noGrp="1"/>
          </p:cNvSpPr>
          <p:nvPr>
            <p:ph type="subTitle" idx="1"/>
          </p:nvPr>
        </p:nvSpPr>
        <p:spPr>
          <a:xfrm>
            <a:off x="450850" y="3777343"/>
            <a:ext cx="7976848" cy="2037670"/>
          </a:xfrm>
        </p:spPr>
        <p:txBody>
          <a:bodyPr/>
          <a:lstStyle/>
          <a:p>
            <a:r>
              <a:rPr lang="da-DK" dirty="0" smtClean="0">
                <a:latin typeface="Arial" panose="020B0604020202020204" pitchFamily="34" charset="0"/>
                <a:cs typeface="Arial" panose="020B0604020202020204" pitchFamily="34" charset="0"/>
              </a:rPr>
              <a:t>Alle anbringelsessteder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Plejefamilier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Private opholdssteder</a:t>
            </a:r>
          </a:p>
          <a:p>
            <a:pPr marL="342900" indent="-342900">
              <a:buFont typeface="Arial" panose="020B0604020202020204" pitchFamily="34" charset="0"/>
              <a:buChar char="•"/>
            </a:pPr>
            <a:r>
              <a:rPr lang="da-DK" dirty="0" smtClean="0">
                <a:latin typeface="Arial" panose="020B0604020202020204" pitchFamily="34" charset="0"/>
                <a:cs typeface="Arial" panose="020B0604020202020204" pitchFamily="34" charset="0"/>
              </a:rPr>
              <a:t>Døgninstitutioner</a:t>
            </a:r>
          </a:p>
          <a:p>
            <a:pPr marL="342900" indent="-342900">
              <a:buFont typeface="Arial" charset="0"/>
              <a:buChar char="•"/>
            </a:pPr>
            <a:endParaRPr lang="da-DK" dirty="0" smtClean="0"/>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latin typeface="Arial" panose="020B0604020202020204" pitchFamily="34" charset="0"/>
                <a:cs typeface="Arial" panose="020B0604020202020204" pitchFamily="34" charset="0"/>
              </a:rPr>
              <a:t>Lovens ordlyd</a:t>
            </a:r>
            <a:endParaRPr lang="da-DK" sz="2000" b="1" dirty="0">
              <a:latin typeface="Arial" panose="020B0604020202020204" pitchFamily="34" charset="0"/>
              <a:cs typeface="Arial" panose="020B0604020202020204" pitchFamily="34" charset="0"/>
            </a:endParaRPr>
          </a:p>
        </p:txBody>
      </p:sp>
      <p:sp>
        <p:nvSpPr>
          <p:cNvPr id="4" name="Pladsholder til indhold 3"/>
          <p:cNvSpPr>
            <a:spLocks noGrp="1"/>
          </p:cNvSpPr>
          <p:nvPr>
            <p:ph idx="1"/>
          </p:nvPr>
        </p:nvSpPr>
        <p:spPr/>
        <p:txBody>
          <a:bodyPr/>
          <a:lstStyle/>
          <a:p>
            <a:pPr marL="0" indent="0">
              <a:buNone/>
            </a:pPr>
            <a:endParaRPr lang="da-DK" sz="1600" b="1" dirty="0" smtClean="0"/>
          </a:p>
          <a:p>
            <a:pPr marL="0" indent="0">
              <a:buNone/>
            </a:pPr>
            <a:endParaRPr lang="da-DK" sz="1800" b="1" dirty="0" smtClean="0">
              <a:latin typeface="Arial" panose="020B0604020202020204" pitchFamily="34" charset="0"/>
              <a:cs typeface="Arial" panose="020B0604020202020204" pitchFamily="34" charset="0"/>
            </a:endParaRPr>
          </a:p>
          <a:p>
            <a:pPr marL="0" indent="0">
              <a:buNone/>
            </a:pPr>
            <a:r>
              <a:rPr lang="da-DK" sz="1800" b="1" dirty="0" smtClean="0">
                <a:latin typeface="Arial" panose="020B0604020202020204" pitchFamily="34" charset="0"/>
                <a:cs typeface="Arial" panose="020B0604020202020204" pitchFamily="34" charset="0"/>
              </a:rPr>
              <a:t>§ 1</a:t>
            </a:r>
            <a:r>
              <a:rPr lang="da-DK" sz="1800" b="1" dirty="0">
                <a:latin typeface="Arial" panose="020B0604020202020204" pitchFamily="34" charset="0"/>
                <a:cs typeface="Arial" panose="020B0604020202020204" pitchFamily="34" charset="0"/>
              </a:rPr>
              <a:t>. </a:t>
            </a:r>
            <a:endParaRPr lang="da-DK" sz="1800" b="1" dirty="0" smtClean="0">
              <a:latin typeface="Arial" panose="020B0604020202020204" pitchFamily="34" charset="0"/>
              <a:cs typeface="Arial" panose="020B0604020202020204" pitchFamily="34" charset="0"/>
            </a:endParaRPr>
          </a:p>
          <a:p>
            <a:pPr marL="0" indent="0">
              <a:buNone/>
            </a:pPr>
            <a:r>
              <a:rPr lang="da-DK" sz="1800" dirty="0" smtClean="0">
                <a:latin typeface="Arial" panose="020B0604020202020204" pitchFamily="34" charset="0"/>
                <a:cs typeface="Arial" panose="020B0604020202020204" pitchFamily="34" charset="0"/>
              </a:rPr>
              <a:t>Formålet </a:t>
            </a:r>
            <a:r>
              <a:rPr lang="da-DK" sz="1800" dirty="0">
                <a:latin typeface="Arial" panose="020B0604020202020204" pitchFamily="34" charset="0"/>
                <a:cs typeface="Arial" panose="020B0604020202020204" pitchFamily="34" charset="0"/>
              </a:rPr>
              <a:t>med loven er at fastsætte rammer for plejefamilier og personales adgang til som led i varetagelsen af den daglige omsorg at anvende magt og foretage andre indgreb i anbragte børn og unges selvbestemmelsesret og at sikre de anbragte børn og unges retssikkerhed i forbindelse hermed.</a:t>
            </a:r>
          </a:p>
        </p:txBody>
      </p:sp>
      <p:sp>
        <p:nvSpPr>
          <p:cNvPr id="3" name="Pladsholder til sidefod 2"/>
          <p:cNvSpPr>
            <a:spLocks noGrp="1"/>
          </p:cNvSpPr>
          <p:nvPr>
            <p:ph type="ftr" sz="quarter" idx="11"/>
          </p:nvPr>
        </p:nvSpPr>
        <p:spPr>
          <a:xfrm>
            <a:off x="107504" y="6381328"/>
            <a:ext cx="4564360"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5" name="Pladsholder til diasnummer 4"/>
          <p:cNvSpPr>
            <a:spLocks noGrp="1"/>
          </p:cNvSpPr>
          <p:nvPr>
            <p:ph type="sldNum" sz="quarter" idx="12"/>
          </p:nvPr>
        </p:nvSpPr>
        <p:spPr/>
        <p:txBody>
          <a:bodyPr/>
          <a:lstStyle/>
          <a:p>
            <a:fld id="{26E3BA2D-6E44-4DE0-8826-FAD497FCA3D4}" type="slidenum">
              <a:rPr lang="da-DK" smtClean="0"/>
              <a:t>10</a:t>
            </a:fld>
            <a:endParaRPr lang="da-DK"/>
          </a:p>
        </p:txBody>
      </p:sp>
    </p:spTree>
    <p:extLst>
      <p:ext uri="{BB962C8B-B14F-4D97-AF65-F5344CB8AC3E}">
        <p14:creationId xmlns:p14="http://schemas.microsoft.com/office/powerpoint/2010/main" val="1312521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pPr algn="l"/>
            <a:r>
              <a:rPr lang="da-DK" sz="2000" b="1" dirty="0" smtClean="0">
                <a:latin typeface="Arial" panose="020B0604020202020204" pitchFamily="34" charset="0"/>
                <a:cs typeface="Arial" panose="020B0604020202020204" pitchFamily="34" charset="0"/>
              </a:rPr>
              <a:t>Lovens ordlyd</a:t>
            </a:r>
            <a:endParaRPr lang="da-DK" sz="2000" b="1" dirty="0">
              <a:latin typeface="Arial" panose="020B0604020202020204" pitchFamily="34" charset="0"/>
              <a:cs typeface="Arial" panose="020B0604020202020204" pitchFamily="34" charset="0"/>
            </a:endParaRPr>
          </a:p>
        </p:txBody>
      </p:sp>
      <p:sp>
        <p:nvSpPr>
          <p:cNvPr id="4" name="Pladsholder til indhold 3"/>
          <p:cNvSpPr>
            <a:spLocks noGrp="1"/>
          </p:cNvSpPr>
          <p:nvPr>
            <p:ph idx="1"/>
          </p:nvPr>
        </p:nvSpPr>
        <p:spPr>
          <a:xfrm>
            <a:off x="457200" y="1268760"/>
            <a:ext cx="8229600" cy="4857403"/>
          </a:xfrm>
        </p:spPr>
        <p:txBody>
          <a:bodyPr>
            <a:normAutofit lnSpcReduction="10000"/>
          </a:bodyPr>
          <a:lstStyle/>
          <a:p>
            <a:pPr marL="0" indent="0" fontAlgn="t">
              <a:buNone/>
            </a:pPr>
            <a:r>
              <a:rPr lang="da-DK" sz="1800" b="1" dirty="0">
                <a:latin typeface="Arial" panose="020B0604020202020204" pitchFamily="34" charset="0"/>
                <a:cs typeface="Arial" panose="020B0604020202020204" pitchFamily="34" charset="0"/>
              </a:rPr>
              <a:t>§ 2. </a:t>
            </a:r>
            <a:endParaRPr lang="da-DK" sz="1800" b="1" dirty="0" smtClean="0">
              <a:latin typeface="Arial" panose="020B0604020202020204" pitchFamily="34" charset="0"/>
              <a:cs typeface="Arial" panose="020B0604020202020204" pitchFamily="34" charset="0"/>
            </a:endParaRPr>
          </a:p>
          <a:p>
            <a:pPr marL="0" indent="0" fontAlgn="t">
              <a:buNone/>
            </a:pPr>
            <a:r>
              <a:rPr lang="da-DK" sz="1800" b="1" dirty="0" smtClean="0">
                <a:latin typeface="Arial" panose="020B0604020202020204" pitchFamily="34" charset="0"/>
                <a:cs typeface="Arial" panose="020B0604020202020204" pitchFamily="34" charset="0"/>
              </a:rPr>
              <a:t>Stk. 1. </a:t>
            </a:r>
            <a:r>
              <a:rPr lang="da-DK" sz="1800" dirty="0" smtClean="0">
                <a:latin typeface="Arial" panose="020B0604020202020204" pitchFamily="34" charset="0"/>
                <a:cs typeface="Arial" panose="020B0604020202020204" pitchFamily="34" charset="0"/>
              </a:rPr>
              <a:t>Loven </a:t>
            </a:r>
            <a:r>
              <a:rPr lang="da-DK" sz="1800" dirty="0">
                <a:latin typeface="Arial" panose="020B0604020202020204" pitchFamily="34" charset="0"/>
                <a:cs typeface="Arial" panose="020B0604020202020204" pitchFamily="34" charset="0"/>
              </a:rPr>
              <a:t>finder med de begrænsninger, der følger af de enkelte bestemmelser, anvendelse over for børn og unge, der er anbragt på et anbringelsessted, der drives af en kommune, en region eller en privat leverandør, jf. § 66, stk. 1, i lov om social service.</a:t>
            </a:r>
          </a:p>
          <a:p>
            <a:pPr marL="0" indent="0" fontAlgn="t">
              <a:buNone/>
            </a:pPr>
            <a:endParaRPr lang="da-DK" sz="1800" dirty="0" smtClean="0">
              <a:latin typeface="Arial" panose="020B0604020202020204" pitchFamily="34" charset="0"/>
              <a:cs typeface="Arial" panose="020B0604020202020204" pitchFamily="34" charset="0"/>
            </a:endParaRPr>
          </a:p>
          <a:p>
            <a:pPr marL="0" indent="0" fontAlgn="t">
              <a:buNone/>
            </a:pPr>
            <a:r>
              <a:rPr lang="da-DK" sz="1800" b="1" dirty="0" smtClean="0">
                <a:latin typeface="Arial" panose="020B0604020202020204" pitchFamily="34" charset="0"/>
                <a:cs typeface="Arial" panose="020B0604020202020204" pitchFamily="34" charset="0"/>
              </a:rPr>
              <a:t>Stk</a:t>
            </a:r>
            <a:r>
              <a:rPr lang="da-DK" sz="1800" b="1" dirty="0">
                <a:latin typeface="Arial" panose="020B0604020202020204" pitchFamily="34" charset="0"/>
                <a:cs typeface="Arial" panose="020B0604020202020204" pitchFamily="34" charset="0"/>
              </a:rPr>
              <a:t>. 2. </a:t>
            </a:r>
            <a:r>
              <a:rPr lang="da-DK" sz="1800" dirty="0">
                <a:latin typeface="Arial" panose="020B0604020202020204" pitchFamily="34" charset="0"/>
                <a:cs typeface="Arial" panose="020B0604020202020204" pitchFamily="34" charset="0"/>
              </a:rPr>
              <a:t>Loven finder dog ikke anvendelse over for børn og unge, der er anbragt på efterskoler, frie fagskoler og frie grundskoler med en kostafdeling, jf. § 66, stk. 1, nr. 7, i lov om social service.</a:t>
            </a:r>
          </a:p>
          <a:p>
            <a:pPr marL="0" indent="0" fontAlgn="t">
              <a:buNone/>
            </a:pPr>
            <a:endParaRPr lang="da-DK" sz="1800" dirty="0" smtClean="0">
              <a:latin typeface="Arial" panose="020B0604020202020204" pitchFamily="34" charset="0"/>
              <a:cs typeface="Arial" panose="020B0604020202020204" pitchFamily="34" charset="0"/>
            </a:endParaRPr>
          </a:p>
          <a:p>
            <a:pPr marL="0" indent="0" fontAlgn="t">
              <a:buNone/>
            </a:pPr>
            <a:r>
              <a:rPr lang="da-DK" sz="1800" b="1" dirty="0" smtClean="0">
                <a:latin typeface="Arial" panose="020B0604020202020204" pitchFamily="34" charset="0"/>
                <a:cs typeface="Arial" panose="020B0604020202020204" pitchFamily="34" charset="0"/>
              </a:rPr>
              <a:t>Stk</a:t>
            </a:r>
            <a:r>
              <a:rPr lang="da-DK" sz="1800" b="1" dirty="0">
                <a:latin typeface="Arial" panose="020B0604020202020204" pitchFamily="34" charset="0"/>
                <a:cs typeface="Arial" panose="020B0604020202020204" pitchFamily="34" charset="0"/>
              </a:rPr>
              <a:t>. 3. </a:t>
            </a:r>
            <a:r>
              <a:rPr lang="da-DK" sz="1800" dirty="0">
                <a:latin typeface="Arial" panose="020B0604020202020204" pitchFamily="34" charset="0"/>
                <a:cs typeface="Arial" panose="020B0604020202020204" pitchFamily="34" charset="0"/>
              </a:rPr>
              <a:t>§§ 4, 5, 7-9, 12-14, 16 og 19-24 finder endvidere anvendelse over for unge over 18 år, hvis den pågældende er anbragt i henhold til en strafferetlig dom eller kendelse.</a:t>
            </a:r>
          </a:p>
          <a:p>
            <a:pPr fontAlgn="t"/>
            <a:endParaRPr lang="da-DK" sz="1800" dirty="0" smtClean="0">
              <a:latin typeface="Arial" panose="020B0604020202020204" pitchFamily="34" charset="0"/>
              <a:cs typeface="Arial" panose="020B0604020202020204" pitchFamily="34" charset="0"/>
            </a:endParaRPr>
          </a:p>
          <a:p>
            <a:pPr marL="0" indent="0" fontAlgn="t">
              <a:buNone/>
            </a:pPr>
            <a:r>
              <a:rPr lang="da-DK" sz="1800" b="1" dirty="0" smtClean="0">
                <a:latin typeface="Arial" panose="020B0604020202020204" pitchFamily="34" charset="0"/>
                <a:cs typeface="Arial" panose="020B0604020202020204" pitchFamily="34" charset="0"/>
              </a:rPr>
              <a:t>Stk</a:t>
            </a:r>
            <a:r>
              <a:rPr lang="da-DK" sz="1800" b="1" dirty="0">
                <a:latin typeface="Arial" panose="020B0604020202020204" pitchFamily="34" charset="0"/>
                <a:cs typeface="Arial" panose="020B0604020202020204" pitchFamily="34" charset="0"/>
              </a:rPr>
              <a:t>. 4. </a:t>
            </a:r>
            <a:r>
              <a:rPr lang="da-DK" sz="1800" dirty="0">
                <a:latin typeface="Arial" panose="020B0604020202020204" pitchFamily="34" charset="0"/>
                <a:cs typeface="Arial" panose="020B0604020202020204" pitchFamily="34" charset="0"/>
              </a:rPr>
              <a:t>§§ 6, 8 og 9 finder anvendelse på interne skoler tilknyttet anbringelsessteder efter § 66, stk. 1, nr. 5 og 6, i lov om social service.</a:t>
            </a:r>
          </a:p>
          <a:p>
            <a:pPr marL="0" indent="0">
              <a:buNone/>
            </a:pPr>
            <a:endParaRPr lang="da-DK" dirty="0"/>
          </a:p>
        </p:txBody>
      </p:sp>
      <p:sp>
        <p:nvSpPr>
          <p:cNvPr id="3" name="Pladsholder til sidefod 2"/>
          <p:cNvSpPr>
            <a:spLocks noGrp="1"/>
          </p:cNvSpPr>
          <p:nvPr>
            <p:ph type="ftr" sz="quarter" idx="11"/>
          </p:nvPr>
        </p:nvSpPr>
        <p:spPr>
          <a:xfrm>
            <a:off x="107504" y="6381328"/>
            <a:ext cx="4824536"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5" name="Pladsholder til diasnummer 4"/>
          <p:cNvSpPr>
            <a:spLocks noGrp="1"/>
          </p:cNvSpPr>
          <p:nvPr>
            <p:ph type="sldNum" sz="quarter" idx="12"/>
          </p:nvPr>
        </p:nvSpPr>
        <p:spPr/>
        <p:txBody>
          <a:bodyPr/>
          <a:lstStyle/>
          <a:p>
            <a:fld id="{26E3BA2D-6E44-4DE0-8826-FAD497FCA3D4}" type="slidenum">
              <a:rPr lang="da-DK" smtClean="0"/>
              <a:t>11</a:t>
            </a:fld>
            <a:endParaRPr lang="da-DK"/>
          </a:p>
        </p:txBody>
      </p:sp>
    </p:spTree>
    <p:extLst>
      <p:ext uri="{BB962C8B-B14F-4D97-AF65-F5344CB8AC3E}">
        <p14:creationId xmlns:p14="http://schemas.microsoft.com/office/powerpoint/2010/main" val="150370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pPr algn="l"/>
            <a:r>
              <a:rPr lang="da-DK" sz="2000" b="1" dirty="0" smtClean="0">
                <a:latin typeface="Arial" panose="020B0604020202020204" pitchFamily="34" charset="0"/>
                <a:cs typeface="Arial" panose="020B0604020202020204" pitchFamily="34" charset="0"/>
              </a:rPr>
              <a:t>Lovens ordlyd</a:t>
            </a:r>
            <a:endParaRPr lang="da-DK" sz="2000" b="1" dirty="0">
              <a:latin typeface="Arial" panose="020B0604020202020204" pitchFamily="34" charset="0"/>
              <a:cs typeface="Arial" panose="020B0604020202020204" pitchFamily="34" charset="0"/>
            </a:endParaRPr>
          </a:p>
        </p:txBody>
      </p:sp>
      <p:sp>
        <p:nvSpPr>
          <p:cNvPr id="4" name="Pladsholder til indhold 3"/>
          <p:cNvSpPr>
            <a:spLocks noGrp="1"/>
          </p:cNvSpPr>
          <p:nvPr>
            <p:ph idx="1"/>
          </p:nvPr>
        </p:nvSpPr>
        <p:spPr>
          <a:xfrm>
            <a:off x="467544" y="1052736"/>
            <a:ext cx="8219256" cy="5073427"/>
          </a:xfrm>
        </p:spPr>
        <p:txBody>
          <a:bodyPr>
            <a:noAutofit/>
          </a:bodyPr>
          <a:lstStyle/>
          <a:p>
            <a:pPr marL="0" indent="0" fontAlgn="t">
              <a:buNone/>
            </a:pPr>
            <a:r>
              <a:rPr lang="da-DK" sz="1800" b="1" dirty="0">
                <a:latin typeface="Arial" panose="020B0604020202020204" pitchFamily="34" charset="0"/>
                <a:cs typeface="Arial" panose="020B0604020202020204" pitchFamily="34" charset="0"/>
              </a:rPr>
              <a:t>§ 7. </a:t>
            </a:r>
            <a:endParaRPr lang="da-DK" sz="1800" b="1" dirty="0" smtClean="0">
              <a:latin typeface="Arial" panose="020B0604020202020204" pitchFamily="34" charset="0"/>
              <a:cs typeface="Arial" panose="020B0604020202020204" pitchFamily="34" charset="0"/>
            </a:endParaRPr>
          </a:p>
          <a:p>
            <a:pPr marL="0" indent="0" fontAlgn="t">
              <a:buNone/>
            </a:pPr>
            <a:r>
              <a:rPr lang="da-DK" sz="1800" b="1" dirty="0" smtClean="0">
                <a:latin typeface="Arial" panose="020B0604020202020204" pitchFamily="34" charset="0"/>
                <a:cs typeface="Arial" panose="020B0604020202020204" pitchFamily="34" charset="0"/>
              </a:rPr>
              <a:t>Stk. 1. </a:t>
            </a:r>
            <a:r>
              <a:rPr lang="da-DK" sz="1800" dirty="0" smtClean="0">
                <a:latin typeface="Arial" panose="020B0604020202020204" pitchFamily="34" charset="0"/>
                <a:cs typeface="Arial" panose="020B0604020202020204" pitchFamily="34" charset="0"/>
              </a:rPr>
              <a:t>Magtanvendelse </a:t>
            </a:r>
            <a:r>
              <a:rPr lang="da-DK" sz="1800" dirty="0">
                <a:latin typeface="Arial" panose="020B0604020202020204" pitchFamily="34" charset="0"/>
                <a:cs typeface="Arial" panose="020B0604020202020204" pitchFamily="34" charset="0"/>
              </a:rPr>
              <a:t>og andre indgreb i selvbestemmelsesretten på anbringelsessteder efter § 66, stk. 1, i lov om social service må kun ske undtagelsesvis og må aldrig erstatte omsorg og socialpædagogisk indsats.</a:t>
            </a:r>
          </a:p>
          <a:p>
            <a:pPr marL="0" indent="0" fontAlgn="t">
              <a:buNone/>
            </a:pPr>
            <a:r>
              <a:rPr lang="da-DK" sz="1800" b="1" dirty="0">
                <a:latin typeface="Arial" panose="020B0604020202020204" pitchFamily="34" charset="0"/>
                <a:cs typeface="Arial" panose="020B0604020202020204" pitchFamily="34" charset="0"/>
              </a:rPr>
              <a:t>Stk. 2. </a:t>
            </a:r>
            <a:r>
              <a:rPr lang="da-DK" sz="1800" dirty="0">
                <a:latin typeface="Arial" panose="020B0604020202020204" pitchFamily="34" charset="0"/>
                <a:cs typeface="Arial" panose="020B0604020202020204" pitchFamily="34" charset="0"/>
              </a:rPr>
              <a:t>Forud for enhver form for magtanvendelse eller andre indgreb i selvbestemmelsesretten skal plejefamilien eller personalet afsøge alle muligheder for at opnå barnets eller den unges frivillige medvirken til en nødvendig foranstaltning.</a:t>
            </a:r>
          </a:p>
          <a:p>
            <a:pPr marL="0" indent="0" fontAlgn="t">
              <a:buNone/>
            </a:pPr>
            <a:r>
              <a:rPr lang="da-DK" sz="1800" b="1" dirty="0">
                <a:latin typeface="Arial" panose="020B0604020202020204" pitchFamily="34" charset="0"/>
                <a:cs typeface="Arial" panose="020B0604020202020204" pitchFamily="34" charset="0"/>
              </a:rPr>
              <a:t>Stk. 3. </a:t>
            </a:r>
            <a:r>
              <a:rPr lang="da-DK" sz="1800" dirty="0">
                <a:latin typeface="Arial" panose="020B0604020202020204" pitchFamily="34" charset="0"/>
                <a:cs typeface="Arial" panose="020B0604020202020204" pitchFamily="34" charset="0"/>
              </a:rPr>
              <a:t>Magtanvendelse og andre indgreb i selvbestemmelsesretten skal stå i rimeligt forhold til det, der søges opnået. Er mindre indgribende foranstaltninger tilstrækkelige, skal disse anvendes.</a:t>
            </a:r>
          </a:p>
          <a:p>
            <a:pPr marL="0" indent="0" fontAlgn="t">
              <a:buNone/>
            </a:pPr>
            <a:r>
              <a:rPr lang="da-DK" sz="1800" b="1" dirty="0">
                <a:latin typeface="Arial" panose="020B0604020202020204" pitchFamily="34" charset="0"/>
                <a:cs typeface="Arial" panose="020B0604020202020204" pitchFamily="34" charset="0"/>
              </a:rPr>
              <a:t>Stk. 4. </a:t>
            </a:r>
            <a:r>
              <a:rPr lang="da-DK" sz="1800" dirty="0">
                <a:latin typeface="Arial" panose="020B0604020202020204" pitchFamily="34" charset="0"/>
                <a:cs typeface="Arial" panose="020B0604020202020204" pitchFamily="34" charset="0"/>
              </a:rPr>
              <a:t>Magtanvendelse og andre indgreb i selvbestemmelsesretten skal udøves så skånsomt og kortvarigt, som omstændighederne tillader, og med størst mulig hensyntagen til barnets eller den unges personlige integritet. Der skal endvidere i magtanvendelsen eller indgrebet tages hensyn til andre tilstedeværende, således at der ikke forvoldes unødig krænkelse eller ulempe. Fiksering og ydmygende, hånende eller anden nedværdigende behandling er ikke tilladt.</a:t>
            </a:r>
            <a:endParaRPr lang="da-DK" sz="1800" dirty="0">
              <a:effectLst/>
              <a:latin typeface="Arial" panose="020B0604020202020204" pitchFamily="34" charset="0"/>
              <a:cs typeface="Arial" panose="020B0604020202020204" pitchFamily="34" charset="0"/>
            </a:endParaRPr>
          </a:p>
        </p:txBody>
      </p:sp>
      <p:sp>
        <p:nvSpPr>
          <p:cNvPr id="3" name="Pladsholder til sidefod 2"/>
          <p:cNvSpPr>
            <a:spLocks noGrp="1"/>
          </p:cNvSpPr>
          <p:nvPr>
            <p:ph type="ftr" sz="quarter" idx="11"/>
          </p:nvPr>
        </p:nvSpPr>
        <p:spPr>
          <a:xfrm>
            <a:off x="179512" y="6309320"/>
            <a:ext cx="4536504"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5" name="Pladsholder til diasnummer 4"/>
          <p:cNvSpPr>
            <a:spLocks noGrp="1"/>
          </p:cNvSpPr>
          <p:nvPr>
            <p:ph type="sldNum" sz="quarter" idx="12"/>
          </p:nvPr>
        </p:nvSpPr>
        <p:spPr/>
        <p:txBody>
          <a:bodyPr/>
          <a:lstStyle/>
          <a:p>
            <a:fld id="{26E3BA2D-6E44-4DE0-8826-FAD497FCA3D4}" type="slidenum">
              <a:rPr lang="da-DK" smtClean="0"/>
              <a:t>12</a:t>
            </a:fld>
            <a:endParaRPr lang="da-DK"/>
          </a:p>
        </p:txBody>
      </p:sp>
    </p:spTree>
    <p:extLst>
      <p:ext uri="{BB962C8B-B14F-4D97-AF65-F5344CB8AC3E}">
        <p14:creationId xmlns:p14="http://schemas.microsoft.com/office/powerpoint/2010/main" val="1627916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450000" y="172800"/>
            <a:ext cx="5868670" cy="1162800"/>
          </a:xfrm>
        </p:spPr>
        <p:txBody>
          <a:bodyPr>
            <a:normAutofit/>
          </a:bodyPr>
          <a:lstStyle/>
          <a:p>
            <a:pPr algn="l"/>
            <a:r>
              <a:rPr lang="da-DK" sz="2000" b="1" dirty="0" smtClean="0">
                <a:latin typeface="Arial" panose="020B0604020202020204" pitchFamily="34" charset="0"/>
                <a:cs typeface="Arial" panose="020B0604020202020204" pitchFamily="34" charset="0"/>
              </a:rPr>
              <a:t>Baggrund for loven</a:t>
            </a:r>
            <a:endParaRPr lang="da-DK" sz="2000" b="1" dirty="0">
              <a:latin typeface="Arial" panose="020B0604020202020204" pitchFamily="34" charset="0"/>
              <a:cs typeface="Arial" panose="020B0604020202020204" pitchFamily="34" charset="0"/>
            </a:endParaRPr>
          </a:p>
        </p:txBody>
      </p:sp>
      <p:sp>
        <p:nvSpPr>
          <p:cNvPr id="11" name="Pladsholder til indhold 2"/>
          <p:cNvSpPr>
            <a:spLocks noGrp="1"/>
          </p:cNvSpPr>
          <p:nvPr>
            <p:ph idx="1"/>
          </p:nvPr>
        </p:nvSpPr>
        <p:spPr>
          <a:xfrm>
            <a:off x="450000" y="1600200"/>
            <a:ext cx="8229600" cy="4525963"/>
          </a:xfrm>
        </p:spPr>
        <p:txBody>
          <a:bodyPr/>
          <a:lstStyle/>
          <a:p>
            <a:pPr marL="0" indent="0">
              <a:buNone/>
            </a:pPr>
            <a:r>
              <a:rPr lang="da-DK" sz="1800" b="1" dirty="0" smtClean="0">
                <a:latin typeface="Arial" panose="020B0604020202020204" pitchFamily="34" charset="0"/>
                <a:cs typeface="Arial" panose="020B0604020202020204" pitchFamily="34" charset="0"/>
              </a:rPr>
              <a:t>Baggrund:</a:t>
            </a:r>
            <a:endParaRPr lang="da-DK" sz="18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Magtanvendelsesudvalget og udvalgets betænkning</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Politisk aftale om ”Klare rammer for voksenansvar over for anbragte børn og unge” november 2015</a:t>
            </a:r>
          </a:p>
          <a:p>
            <a:endParaRPr lang="da-DK" dirty="0"/>
          </a:p>
          <a:p>
            <a:endParaRPr lang="da-DK" dirty="0"/>
          </a:p>
        </p:txBody>
      </p:sp>
      <p:sp>
        <p:nvSpPr>
          <p:cNvPr id="13" name="Pladsholder til sidefod 12"/>
          <p:cNvSpPr>
            <a:spLocks noGrp="1"/>
          </p:cNvSpPr>
          <p:nvPr>
            <p:ph type="ftr" sz="quarter" idx="11"/>
          </p:nvPr>
        </p:nvSpPr>
        <p:spPr>
          <a:xfrm>
            <a:off x="0" y="6381328"/>
            <a:ext cx="5868144" cy="365125"/>
          </a:xfrm>
        </p:spPr>
        <p:txBody>
          <a:bodyPr/>
          <a:lstStyle/>
          <a:p>
            <a:pPr algn="l">
              <a:defRPr/>
            </a:pPr>
            <a:r>
              <a:rPr lang="en-GB" dirty="0" err="1" smtClean="0">
                <a:latin typeface="Arial" panose="020B0604020202020204" pitchFamily="34" charset="0"/>
                <a:cs typeface="Arial" panose="020B0604020202020204" pitchFamily="34" charset="0"/>
              </a:rPr>
              <a:t>Overordnet</a:t>
            </a:r>
            <a:r>
              <a:rPr lang="en-GB" dirty="0" smtClean="0">
                <a:latin typeface="Arial" panose="020B0604020202020204" pitchFamily="34" charset="0"/>
                <a:cs typeface="Arial" panose="020B0604020202020204" pitchFamily="34" charset="0"/>
              </a:rPr>
              <a:t> om </a:t>
            </a:r>
            <a:r>
              <a:rPr lang="en-GB" dirty="0" err="1" smtClean="0">
                <a:latin typeface="Arial" panose="020B0604020202020204" pitchFamily="34" charset="0"/>
                <a:cs typeface="Arial" panose="020B0604020202020204" pitchFamily="34" charset="0"/>
              </a:rPr>
              <a:t>voksenansvarsloven</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baggrund</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og</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intentioner</a:t>
            </a:r>
            <a:endParaRPr lang="en-GB" dirty="0">
              <a:latin typeface="Arial" panose="020B0604020202020204" pitchFamily="34" charset="0"/>
              <a:cs typeface="Arial" panose="020B0604020202020204" pitchFamily="34" charset="0"/>
            </a:endParaRPr>
          </a:p>
        </p:txBody>
      </p:sp>
      <p:sp>
        <p:nvSpPr>
          <p:cNvPr id="2" name="Pladsholder til diasnummer 1"/>
          <p:cNvSpPr>
            <a:spLocks noGrp="1"/>
          </p:cNvSpPr>
          <p:nvPr>
            <p:ph type="sldNum" sz="quarter" idx="12"/>
          </p:nvPr>
        </p:nvSpPr>
        <p:spPr/>
        <p:txBody>
          <a:bodyPr/>
          <a:lstStyle/>
          <a:p>
            <a:fld id="{26E3BA2D-6E44-4DE0-8826-FAD497FCA3D4}" type="slidenum">
              <a:rPr lang="da-DK" smtClean="0"/>
              <a:t>2</a:t>
            </a:fld>
            <a:endParaRPr lang="da-DK"/>
          </a:p>
        </p:txBody>
      </p:sp>
    </p:spTree>
    <p:extLst>
      <p:ext uri="{BB962C8B-B14F-4D97-AF65-F5344CB8AC3E}">
        <p14:creationId xmlns:p14="http://schemas.microsoft.com/office/powerpoint/2010/main" val="207780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0000" y="172799"/>
            <a:ext cx="5868670" cy="1162800"/>
          </a:xfrm>
        </p:spPr>
        <p:txBody>
          <a:bodyPr>
            <a:normAutofit/>
          </a:bodyPr>
          <a:lstStyle/>
          <a:p>
            <a:pPr algn="l"/>
            <a:r>
              <a:rPr lang="da-DK" sz="2000" b="1" dirty="0" smtClean="0">
                <a:latin typeface="Arial" panose="020B0604020202020204" pitchFamily="34" charset="0"/>
                <a:cs typeface="Arial" panose="020B0604020202020204" pitchFamily="34" charset="0"/>
              </a:rPr>
              <a:t>Den politiske aftale</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a:xfrm>
            <a:off x="450000" y="1555845"/>
            <a:ext cx="8256896" cy="4466904"/>
          </a:xfrm>
        </p:spPr>
        <p:txBody>
          <a:bodyPr>
            <a:normAutofit/>
          </a:bodyPr>
          <a:lstStyle/>
          <a:p>
            <a:pPr marL="0" indent="0">
              <a:buNone/>
            </a:pPr>
            <a:r>
              <a:rPr lang="da-DK" sz="1800" dirty="0" smtClean="0">
                <a:latin typeface="Arial" panose="020B0604020202020204" pitchFamily="34" charset="0"/>
                <a:cs typeface="Arial" panose="020B0604020202020204" pitchFamily="34" charset="0"/>
              </a:rPr>
              <a:t>Tydeliggørelse </a:t>
            </a:r>
            <a:r>
              <a:rPr lang="da-DK" sz="1800" dirty="0">
                <a:latin typeface="Arial" panose="020B0604020202020204" pitchFamily="34" charset="0"/>
                <a:cs typeface="Arial" panose="020B0604020202020204" pitchFamily="34" charset="0"/>
              </a:rPr>
              <a:t>af </a:t>
            </a:r>
            <a:r>
              <a:rPr lang="da-DK" sz="1800" dirty="0" smtClean="0">
                <a:latin typeface="Arial" panose="020B0604020202020204" pitchFamily="34" charset="0"/>
                <a:cs typeface="Arial" panose="020B0604020202020204" pitchFamily="34" charset="0"/>
              </a:rPr>
              <a:t>eksisterende regler </a:t>
            </a:r>
            <a:r>
              <a:rPr lang="da-DK" sz="1800" dirty="0">
                <a:latin typeface="Arial" panose="020B0604020202020204" pitchFamily="34" charset="0"/>
                <a:cs typeface="Arial" panose="020B0604020202020204" pitchFamily="34" charset="0"/>
              </a:rPr>
              <a:t>for magtanvendelse over </a:t>
            </a:r>
            <a:r>
              <a:rPr lang="da-DK" sz="1800" dirty="0" smtClean="0">
                <a:latin typeface="Arial" panose="020B0604020202020204" pitchFamily="34" charset="0"/>
                <a:cs typeface="Arial" panose="020B0604020202020204" pitchFamily="34" charset="0"/>
              </a:rPr>
              <a:t>for anbragte </a:t>
            </a:r>
            <a:r>
              <a:rPr lang="da-DK" sz="1800" dirty="0">
                <a:latin typeface="Arial" panose="020B0604020202020204" pitchFamily="34" charset="0"/>
                <a:cs typeface="Arial" panose="020B0604020202020204" pitchFamily="34" charset="0"/>
              </a:rPr>
              <a:t>børn og </a:t>
            </a:r>
            <a:r>
              <a:rPr lang="da-DK" sz="1800" dirty="0" smtClean="0">
                <a:latin typeface="Arial" panose="020B0604020202020204" pitchFamily="34" charset="0"/>
                <a:cs typeface="Arial" panose="020B0604020202020204" pitchFamily="34" charset="0"/>
              </a:rPr>
              <a:t>unge herunder:</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Regler </a:t>
            </a:r>
            <a:r>
              <a:rPr lang="da-DK" sz="1800" dirty="0">
                <a:latin typeface="Arial" panose="020B0604020202020204" pitchFamily="34" charset="0"/>
                <a:cs typeface="Arial" panose="020B0604020202020204" pitchFamily="34" charset="0"/>
              </a:rPr>
              <a:t>om voksenansvar og adgangen til at </a:t>
            </a:r>
            <a:r>
              <a:rPr lang="da-DK" sz="1800" dirty="0" smtClean="0">
                <a:latin typeface="Arial" panose="020B0604020202020204" pitchFamily="34" charset="0"/>
                <a:cs typeface="Arial" panose="020B0604020202020204" pitchFamily="34" charset="0"/>
              </a:rPr>
              <a:t>foretage indgreb </a:t>
            </a:r>
            <a:r>
              <a:rPr lang="da-DK" sz="1800" dirty="0">
                <a:latin typeface="Arial" panose="020B0604020202020204" pitchFamily="34" charset="0"/>
                <a:cs typeface="Arial" panose="020B0604020202020204" pitchFamily="34" charset="0"/>
              </a:rPr>
              <a:t>som led i den daglige </a:t>
            </a:r>
            <a:r>
              <a:rPr lang="da-DK" sz="1800" dirty="0" smtClean="0">
                <a:latin typeface="Arial" panose="020B0604020202020204" pitchFamily="34" charset="0"/>
                <a:cs typeface="Arial" panose="020B0604020202020204" pitchFamily="34" charset="0"/>
              </a:rPr>
              <a:t>omsorg</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Lovfæstelse </a:t>
            </a:r>
            <a:r>
              <a:rPr lang="da-DK" sz="1800" dirty="0">
                <a:latin typeface="Arial" panose="020B0604020202020204" pitchFamily="34" charset="0"/>
                <a:cs typeface="Arial" panose="020B0604020202020204" pitchFamily="34" charset="0"/>
              </a:rPr>
              <a:t>af adgangen til at fastsætte en </a:t>
            </a:r>
            <a:r>
              <a:rPr lang="da-DK" sz="1800" dirty="0" smtClean="0">
                <a:latin typeface="Arial" panose="020B0604020202020204" pitchFamily="34" charset="0"/>
                <a:cs typeface="Arial" panose="020B0604020202020204" pitchFamily="34" charset="0"/>
              </a:rPr>
              <a:t>husorden</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Videreførelse </a:t>
            </a:r>
            <a:r>
              <a:rPr lang="da-DK" sz="1800" dirty="0">
                <a:latin typeface="Arial" panose="020B0604020202020204" pitchFamily="34" charset="0"/>
                <a:cs typeface="Arial" panose="020B0604020202020204" pitchFamily="34" charset="0"/>
              </a:rPr>
              <a:t>og præcisering af eksisterende </a:t>
            </a:r>
            <a:r>
              <a:rPr lang="da-DK" sz="1800" dirty="0" smtClean="0">
                <a:latin typeface="Arial" panose="020B0604020202020204" pitchFamily="34" charset="0"/>
                <a:cs typeface="Arial" panose="020B0604020202020204" pitchFamily="34" charset="0"/>
              </a:rPr>
              <a:t>regler om </a:t>
            </a:r>
            <a:r>
              <a:rPr lang="da-DK" sz="1800" dirty="0">
                <a:latin typeface="Arial" panose="020B0604020202020204" pitchFamily="34" charset="0"/>
                <a:cs typeface="Arial" panose="020B0604020202020204" pitchFamily="34" charset="0"/>
              </a:rPr>
              <a:t>magtanvendelse og andre indgreb i </a:t>
            </a:r>
            <a:r>
              <a:rPr lang="da-DK" sz="1800" dirty="0" smtClean="0">
                <a:latin typeface="Arial" panose="020B0604020202020204" pitchFamily="34" charset="0"/>
                <a:cs typeface="Arial" panose="020B0604020202020204" pitchFamily="34" charset="0"/>
              </a:rPr>
              <a:t>selvbestemmelsesretten over </a:t>
            </a:r>
            <a:r>
              <a:rPr lang="da-DK" sz="1800" dirty="0">
                <a:latin typeface="Arial" panose="020B0604020202020204" pitchFamily="34" charset="0"/>
                <a:cs typeface="Arial" panose="020B0604020202020204" pitchFamily="34" charset="0"/>
              </a:rPr>
              <a:t>for anbragte børn og </a:t>
            </a:r>
            <a:r>
              <a:rPr lang="da-DK" sz="1800" dirty="0" smtClean="0">
                <a:latin typeface="Arial" panose="020B0604020202020204" pitchFamily="34" charset="0"/>
                <a:cs typeface="Arial" panose="020B0604020202020204" pitchFamily="34" charset="0"/>
              </a:rPr>
              <a:t>unge</a:t>
            </a:r>
            <a:endParaRPr lang="da-DK"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H</a:t>
            </a:r>
            <a:r>
              <a:rPr lang="da-DK" sz="1800" dirty="0" smtClean="0">
                <a:latin typeface="Arial" panose="020B0604020202020204" pitchFamily="34" charset="0"/>
                <a:cs typeface="Arial" panose="020B0604020202020204" pitchFamily="34" charset="0"/>
              </a:rPr>
              <a:t>jemmel </a:t>
            </a:r>
            <a:r>
              <a:rPr lang="da-DK" sz="1800" dirty="0">
                <a:latin typeface="Arial" panose="020B0604020202020204" pitchFamily="34" charset="0"/>
                <a:cs typeface="Arial" panose="020B0604020202020204" pitchFamily="34" charset="0"/>
              </a:rPr>
              <a:t>til anvendelse af </a:t>
            </a:r>
            <a:r>
              <a:rPr lang="da-DK" sz="1800" dirty="0" smtClean="0">
                <a:latin typeface="Arial" panose="020B0604020202020204" pitchFamily="34" charset="0"/>
                <a:cs typeface="Arial" panose="020B0604020202020204" pitchFamily="34" charset="0"/>
              </a:rPr>
              <a:t>rusmiddeltest med samtykke</a:t>
            </a:r>
            <a:endParaRPr lang="da-DK" sz="1800" dirty="0">
              <a:latin typeface="Arial" panose="020B0604020202020204" pitchFamily="34" charset="0"/>
              <a:cs typeface="Arial" panose="020B0604020202020204" pitchFamily="34" charset="0"/>
            </a:endParaRPr>
          </a:p>
          <a:p>
            <a:pPr marL="0" indent="0">
              <a:buNone/>
            </a:pPr>
            <a:endParaRPr lang="da-DK" sz="1800" dirty="0">
              <a:latin typeface="Arial" panose="020B0604020202020204" pitchFamily="34" charset="0"/>
              <a:cs typeface="Arial" panose="020B0604020202020204" pitchFamily="34" charset="0"/>
            </a:endParaRPr>
          </a:p>
        </p:txBody>
      </p:sp>
      <p:sp>
        <p:nvSpPr>
          <p:cNvPr id="2" name="Pladsholder til sidefod 1"/>
          <p:cNvSpPr>
            <a:spLocks noGrp="1"/>
          </p:cNvSpPr>
          <p:nvPr>
            <p:ph type="ftr" sz="quarter" idx="11"/>
          </p:nvPr>
        </p:nvSpPr>
        <p:spPr>
          <a:xfrm>
            <a:off x="0" y="6309320"/>
            <a:ext cx="5076056"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3</a:t>
            </a:fld>
            <a:endParaRPr lang="da-DK"/>
          </a:p>
        </p:txBody>
      </p:sp>
    </p:spTree>
    <p:extLst>
      <p:ext uri="{BB962C8B-B14F-4D97-AF65-F5344CB8AC3E}">
        <p14:creationId xmlns:p14="http://schemas.microsoft.com/office/powerpoint/2010/main" val="406529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8"/>
          <p:cNvSpPr>
            <a:spLocks noGrp="1"/>
          </p:cNvSpPr>
          <p:nvPr>
            <p:ph type="title"/>
          </p:nvPr>
        </p:nvSpPr>
        <p:spPr>
          <a:xfrm>
            <a:off x="450000" y="172800"/>
            <a:ext cx="5868670" cy="1162800"/>
          </a:xfrm>
        </p:spPr>
        <p:txBody>
          <a:bodyPr>
            <a:normAutofit/>
          </a:bodyPr>
          <a:lstStyle/>
          <a:p>
            <a:pPr algn="l"/>
            <a:r>
              <a:rPr lang="da-DK" sz="2000" b="1" dirty="0" smtClean="0">
                <a:latin typeface="Arial" panose="020B0604020202020204" pitchFamily="34" charset="0"/>
                <a:cs typeface="Arial" panose="020B0604020202020204" pitchFamily="34" charset="0"/>
              </a:rPr>
              <a:t>Den politiske aftale</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a:xfrm>
            <a:off x="450000" y="1052736"/>
            <a:ext cx="8244000" cy="4729665"/>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Udvidelse af adgangen til at anvende magt over for anbragte børn og unge:</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P</a:t>
            </a:r>
            <a:r>
              <a:rPr lang="da-DK" sz="1800" dirty="0" smtClean="0">
                <a:latin typeface="Arial" panose="020B0604020202020204" pitchFamily="34" charset="0"/>
                <a:cs typeface="Arial" panose="020B0604020202020204" pitchFamily="34" charset="0"/>
              </a:rPr>
              <a:t>ersonalet på interne skoler får i et vist omfang samme beføjelser som det øvrige personale på stedet</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Hjemmel til afværgehjælp for kommunale plejefamilier samt personale på institutioner og opholdssteder, så det kan afværges, at barnet eller den unge gør skade på genstande</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Hjemmel til at medarbejdere på opholdssteder og institutioner kan tilbageføre et barn eller en ung, der rømmer, når der vurderes at være en risiko for, at barnet eller den unge vil skade sig selv eller andre</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Udvidelse af muligheden for at kunne tilbageholde et barn eller en ung på et opholdssted eller en døgninstitution under et anbringelsesforløb</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Udvidelse af adgangen til at der ved  undersøgelser i forbindelse med anbringelse, fravær og besøg på sikrede institutioner, også kan ske undersøgelse af barnet eller den unges person</a:t>
            </a:r>
          </a:p>
        </p:txBody>
      </p:sp>
      <p:sp>
        <p:nvSpPr>
          <p:cNvPr id="2" name="Pladsholder til sidefod 1"/>
          <p:cNvSpPr>
            <a:spLocks noGrp="1"/>
          </p:cNvSpPr>
          <p:nvPr>
            <p:ph type="ftr" sz="quarter" idx="11"/>
          </p:nvPr>
        </p:nvSpPr>
        <p:spPr>
          <a:xfrm>
            <a:off x="107504" y="6381328"/>
            <a:ext cx="5832648"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4</a:t>
            </a:fld>
            <a:endParaRPr lang="da-DK"/>
          </a:p>
        </p:txBody>
      </p:sp>
    </p:spTree>
    <p:extLst>
      <p:ext uri="{BB962C8B-B14F-4D97-AF65-F5344CB8AC3E}">
        <p14:creationId xmlns:p14="http://schemas.microsoft.com/office/powerpoint/2010/main" val="406529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0000" y="172800"/>
            <a:ext cx="6042842" cy="1071368"/>
          </a:xfrm>
        </p:spPr>
        <p:txBody>
          <a:bodyPr>
            <a:normAutofit/>
          </a:bodyPr>
          <a:lstStyle/>
          <a:p>
            <a:pPr algn="l"/>
            <a:r>
              <a:rPr lang="da-DK" sz="2000" b="1" dirty="0" smtClean="0">
                <a:latin typeface="Arial" panose="020B0604020202020204" pitchFamily="34" charset="0"/>
                <a:cs typeface="Arial" panose="020B0604020202020204" pitchFamily="34" charset="0"/>
              </a:rPr>
              <a:t>Lov om voksenansvar</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a:xfrm>
            <a:off x="460475" y="1561076"/>
            <a:ext cx="8243888" cy="4603186"/>
          </a:xfrm>
        </p:spPr>
        <p:txBody>
          <a:bodyPr>
            <a:normAutofit/>
          </a:bodyPr>
          <a:lstStyle/>
          <a:p>
            <a:pPr marL="0" indent="0">
              <a:buNone/>
            </a:pPr>
            <a:r>
              <a:rPr lang="da-DK" sz="1800" dirty="0" smtClean="0">
                <a:solidFill>
                  <a:schemeClr val="tx1"/>
                </a:solidFill>
                <a:latin typeface="Arial" panose="020B0604020202020204" pitchFamily="34" charset="0"/>
                <a:cs typeface="Arial" panose="020B0604020202020204" pitchFamily="34" charset="0"/>
              </a:rPr>
              <a:t>Kap. 1. Lovens </a:t>
            </a:r>
            <a:r>
              <a:rPr lang="da-DK" sz="1800" dirty="0">
                <a:solidFill>
                  <a:schemeClr val="tx1"/>
                </a:solidFill>
                <a:latin typeface="Arial" panose="020B0604020202020204" pitchFamily="34" charset="0"/>
                <a:cs typeface="Arial" panose="020B0604020202020204" pitchFamily="34" charset="0"/>
              </a:rPr>
              <a:t>formål, anvendelsesområde og </a:t>
            </a:r>
            <a:r>
              <a:rPr lang="da-DK" sz="1800" dirty="0" smtClean="0">
                <a:solidFill>
                  <a:schemeClr val="tx1"/>
                </a:solidFill>
                <a:latin typeface="Arial" panose="020B0604020202020204" pitchFamily="34" charset="0"/>
                <a:cs typeface="Arial" panose="020B0604020202020204" pitchFamily="34" charset="0"/>
              </a:rPr>
              <a:t>voksenansvar</a:t>
            </a:r>
          </a:p>
          <a:p>
            <a:pPr marL="0" indent="0">
              <a:buNone/>
            </a:pPr>
            <a:r>
              <a:rPr lang="da-DK" sz="1800" dirty="0" smtClean="0">
                <a:solidFill>
                  <a:schemeClr val="tx1"/>
                </a:solidFill>
                <a:latin typeface="Arial" panose="020B0604020202020204" pitchFamily="34" charset="0"/>
                <a:cs typeface="Arial" panose="020B0604020202020204" pitchFamily="34" charset="0"/>
              </a:rPr>
              <a:t>Kap. 2. Rammer for ophold på anbringelsessteder:  </a:t>
            </a:r>
          </a:p>
          <a:p>
            <a:pPr lvl="1">
              <a:buFont typeface="Arial" charset="0"/>
              <a:buChar char="•"/>
            </a:pPr>
            <a:r>
              <a:rPr lang="da-DK" sz="1800" dirty="0" smtClean="0">
                <a:solidFill>
                  <a:schemeClr val="tx1"/>
                </a:solidFill>
                <a:latin typeface="Arial" panose="020B0604020202020204" pitchFamily="34" charset="0"/>
                <a:cs typeface="Arial" panose="020B0604020202020204" pitchFamily="34" charset="0"/>
              </a:rPr>
              <a:t>Husorden</a:t>
            </a:r>
            <a:endParaRPr lang="da-DK" sz="1800" dirty="0">
              <a:solidFill>
                <a:schemeClr val="tx1"/>
              </a:solidFill>
              <a:latin typeface="Arial" panose="020B0604020202020204" pitchFamily="34" charset="0"/>
              <a:cs typeface="Arial" panose="020B0604020202020204" pitchFamily="34" charset="0"/>
            </a:endParaRPr>
          </a:p>
          <a:p>
            <a:pPr lvl="1">
              <a:buFont typeface="Arial" charset="0"/>
              <a:buChar char="•"/>
            </a:pPr>
            <a:r>
              <a:rPr lang="da-DK" sz="1800" dirty="0">
                <a:solidFill>
                  <a:schemeClr val="tx1"/>
                </a:solidFill>
                <a:latin typeface="Arial" panose="020B0604020202020204" pitchFamily="34" charset="0"/>
                <a:cs typeface="Arial" panose="020B0604020202020204" pitchFamily="34" charset="0"/>
              </a:rPr>
              <a:t>R</a:t>
            </a:r>
            <a:r>
              <a:rPr lang="da-DK" sz="1800" dirty="0" smtClean="0">
                <a:solidFill>
                  <a:schemeClr val="tx1"/>
                </a:solidFill>
                <a:latin typeface="Arial" panose="020B0604020202020204" pitchFamily="34" charset="0"/>
                <a:cs typeface="Arial" panose="020B0604020202020204" pitchFamily="34" charset="0"/>
              </a:rPr>
              <a:t>usmiddeltest </a:t>
            </a:r>
          </a:p>
          <a:p>
            <a:pPr lvl="1">
              <a:buFont typeface="Arial" charset="0"/>
              <a:buChar char="•"/>
            </a:pPr>
            <a:r>
              <a:rPr lang="da-DK" sz="1800" dirty="0" smtClean="0">
                <a:solidFill>
                  <a:schemeClr val="tx1"/>
                </a:solidFill>
                <a:latin typeface="Arial" panose="020B0604020202020204" pitchFamily="34" charset="0"/>
                <a:cs typeface="Arial" panose="020B0604020202020204" pitchFamily="34" charset="0"/>
              </a:rPr>
              <a:t>Fysisk guidning</a:t>
            </a:r>
            <a:endParaRPr lang="da-DK" sz="1800" dirty="0">
              <a:solidFill>
                <a:schemeClr val="tx1"/>
              </a:solidFill>
              <a:latin typeface="Arial" panose="020B0604020202020204" pitchFamily="34" charset="0"/>
              <a:cs typeface="Arial" panose="020B0604020202020204" pitchFamily="34" charset="0"/>
            </a:endParaRPr>
          </a:p>
          <a:p>
            <a:pPr marL="0" indent="0">
              <a:buNone/>
            </a:pPr>
            <a:r>
              <a:rPr lang="da-DK" sz="1800" dirty="0" smtClean="0">
                <a:solidFill>
                  <a:schemeClr val="tx1"/>
                </a:solidFill>
                <a:latin typeface="Arial" panose="020B0604020202020204" pitchFamily="34" charset="0"/>
                <a:cs typeface="Arial" panose="020B0604020202020204" pitchFamily="34" charset="0"/>
              </a:rPr>
              <a:t>Kap. 3. Magtanvendelse </a:t>
            </a:r>
            <a:r>
              <a:rPr lang="da-DK" sz="1800" dirty="0">
                <a:solidFill>
                  <a:schemeClr val="tx1"/>
                </a:solidFill>
                <a:latin typeface="Arial" panose="020B0604020202020204" pitchFamily="34" charset="0"/>
                <a:cs typeface="Arial" panose="020B0604020202020204" pitchFamily="34" charset="0"/>
              </a:rPr>
              <a:t>og andre indgreb i </a:t>
            </a:r>
            <a:r>
              <a:rPr lang="da-DK" sz="1800" dirty="0" smtClean="0">
                <a:solidFill>
                  <a:schemeClr val="tx1"/>
                </a:solidFill>
                <a:latin typeface="Arial" panose="020B0604020202020204" pitchFamily="34" charset="0"/>
                <a:cs typeface="Arial" panose="020B0604020202020204" pitchFamily="34" charset="0"/>
              </a:rPr>
              <a:t>selvbestemmelsesretten: </a:t>
            </a:r>
          </a:p>
          <a:p>
            <a:pPr lvl="1">
              <a:buFont typeface="Arial" panose="020B0604020202020204" pitchFamily="34" charset="0"/>
              <a:buChar char="•"/>
            </a:pPr>
            <a:r>
              <a:rPr lang="da-DK" sz="1800" dirty="0" smtClean="0">
                <a:solidFill>
                  <a:schemeClr val="tx1"/>
                </a:solidFill>
                <a:latin typeface="Arial" panose="020B0604020202020204" pitchFamily="34" charset="0"/>
                <a:cs typeface="Arial" panose="020B0604020202020204" pitchFamily="34" charset="0"/>
              </a:rPr>
              <a:t>Generelle principper</a:t>
            </a:r>
          </a:p>
          <a:p>
            <a:pPr lvl="1">
              <a:buFont typeface="Arial" panose="020B0604020202020204" pitchFamily="34" charset="0"/>
              <a:buChar char="•"/>
            </a:pPr>
            <a:r>
              <a:rPr lang="da-DK" sz="1800" dirty="0" smtClean="0">
                <a:solidFill>
                  <a:schemeClr val="tx1"/>
                </a:solidFill>
                <a:latin typeface="Arial" panose="020B0604020202020204" pitchFamily="34" charset="0"/>
                <a:cs typeface="Arial" panose="020B0604020202020204" pitchFamily="34" charset="0"/>
              </a:rPr>
              <a:t>Afværgehjælp </a:t>
            </a:r>
            <a:r>
              <a:rPr lang="da-DK" sz="1800" dirty="0">
                <a:solidFill>
                  <a:schemeClr val="tx1"/>
                </a:solidFill>
                <a:latin typeface="Arial" panose="020B0604020202020204" pitchFamily="34" charset="0"/>
                <a:cs typeface="Arial" panose="020B0604020202020204" pitchFamily="34" charset="0"/>
              </a:rPr>
              <a:t>og fysisk </a:t>
            </a:r>
            <a:r>
              <a:rPr lang="da-DK" sz="1800" dirty="0" smtClean="0">
                <a:solidFill>
                  <a:schemeClr val="tx1"/>
                </a:solidFill>
                <a:latin typeface="Arial" panose="020B0604020202020204" pitchFamily="34" charset="0"/>
                <a:cs typeface="Arial" panose="020B0604020202020204" pitchFamily="34" charset="0"/>
              </a:rPr>
              <a:t>magtanvendelse </a:t>
            </a:r>
          </a:p>
          <a:p>
            <a:pPr lvl="1">
              <a:buFont typeface="Arial" panose="020B0604020202020204" pitchFamily="34" charset="0"/>
              <a:buChar char="•"/>
            </a:pPr>
            <a:r>
              <a:rPr lang="da-DK" sz="1800" dirty="0" smtClean="0">
                <a:solidFill>
                  <a:schemeClr val="tx1"/>
                </a:solidFill>
                <a:latin typeface="Arial" panose="020B0604020202020204" pitchFamily="34" charset="0"/>
                <a:cs typeface="Arial" panose="020B0604020202020204" pitchFamily="34" charset="0"/>
              </a:rPr>
              <a:t>Indgreb </a:t>
            </a:r>
            <a:r>
              <a:rPr lang="da-DK" sz="1800" dirty="0">
                <a:solidFill>
                  <a:schemeClr val="tx1"/>
                </a:solidFill>
                <a:latin typeface="Arial" panose="020B0604020202020204" pitchFamily="34" charset="0"/>
                <a:cs typeface="Arial" panose="020B0604020202020204" pitchFamily="34" charset="0"/>
              </a:rPr>
              <a:t>i </a:t>
            </a:r>
            <a:r>
              <a:rPr lang="da-DK" sz="1800" dirty="0" smtClean="0">
                <a:solidFill>
                  <a:schemeClr val="tx1"/>
                </a:solidFill>
                <a:latin typeface="Arial" panose="020B0604020202020204" pitchFamily="34" charset="0"/>
                <a:cs typeface="Arial" panose="020B0604020202020204" pitchFamily="34" charset="0"/>
              </a:rPr>
              <a:t>bevægelsesfriheden </a:t>
            </a:r>
          </a:p>
          <a:p>
            <a:pPr lvl="1">
              <a:buFont typeface="Arial" panose="020B0604020202020204" pitchFamily="34" charset="0"/>
              <a:buChar char="•"/>
            </a:pPr>
            <a:r>
              <a:rPr lang="da-DK" sz="1800" dirty="0" smtClean="0">
                <a:solidFill>
                  <a:schemeClr val="tx1"/>
                </a:solidFill>
                <a:latin typeface="Arial" panose="020B0604020202020204" pitchFamily="34" charset="0"/>
                <a:cs typeface="Arial" panose="020B0604020202020204" pitchFamily="34" charset="0"/>
              </a:rPr>
              <a:t>Indgreb </a:t>
            </a:r>
            <a:r>
              <a:rPr lang="da-DK" sz="1800" dirty="0">
                <a:solidFill>
                  <a:schemeClr val="tx1"/>
                </a:solidFill>
                <a:latin typeface="Arial" panose="020B0604020202020204" pitchFamily="34" charset="0"/>
                <a:cs typeface="Arial" panose="020B0604020202020204" pitchFamily="34" charset="0"/>
              </a:rPr>
              <a:t>i privatlivets </a:t>
            </a:r>
            <a:r>
              <a:rPr lang="da-DK" sz="1800" dirty="0" smtClean="0">
                <a:solidFill>
                  <a:schemeClr val="tx1"/>
                </a:solidFill>
                <a:latin typeface="Arial" panose="020B0604020202020204" pitchFamily="34" charset="0"/>
                <a:cs typeface="Arial" panose="020B0604020202020204" pitchFamily="34" charset="0"/>
              </a:rPr>
              <a:t>fred</a:t>
            </a:r>
            <a:endParaRPr lang="da-DK" sz="1800" dirty="0">
              <a:solidFill>
                <a:schemeClr val="tx1"/>
              </a:solidFill>
              <a:latin typeface="Arial" panose="020B0604020202020204" pitchFamily="34" charset="0"/>
              <a:cs typeface="Arial" panose="020B0604020202020204" pitchFamily="34" charset="0"/>
            </a:endParaRPr>
          </a:p>
          <a:p>
            <a:pPr marL="0" indent="0">
              <a:buNone/>
            </a:pPr>
            <a:r>
              <a:rPr lang="da-DK" sz="1800" dirty="0" smtClean="0">
                <a:solidFill>
                  <a:schemeClr val="tx1"/>
                </a:solidFill>
                <a:latin typeface="Arial" panose="020B0604020202020204" pitchFamily="34" charset="0"/>
                <a:cs typeface="Arial" panose="020B0604020202020204" pitchFamily="34" charset="0"/>
              </a:rPr>
              <a:t>Kap. 4. Særlige </a:t>
            </a:r>
            <a:r>
              <a:rPr lang="da-DK" sz="1800" dirty="0">
                <a:solidFill>
                  <a:schemeClr val="tx1"/>
                </a:solidFill>
                <a:latin typeface="Arial" panose="020B0604020202020204" pitchFamily="34" charset="0"/>
                <a:cs typeface="Arial" panose="020B0604020202020204" pitchFamily="34" charset="0"/>
              </a:rPr>
              <a:t>bestemmelser for unge anbragt som led i strafferetlig afgørelse</a:t>
            </a:r>
          </a:p>
          <a:p>
            <a:pPr marL="0" indent="0">
              <a:buNone/>
            </a:pPr>
            <a:r>
              <a:rPr lang="da-DK" sz="1800" dirty="0" smtClean="0">
                <a:solidFill>
                  <a:schemeClr val="tx1"/>
                </a:solidFill>
                <a:latin typeface="Arial" panose="020B0604020202020204" pitchFamily="34" charset="0"/>
                <a:cs typeface="Arial" panose="020B0604020202020204" pitchFamily="34" charset="0"/>
              </a:rPr>
              <a:t>Kap. 5. Registrering </a:t>
            </a:r>
            <a:r>
              <a:rPr lang="da-DK" sz="1800" dirty="0">
                <a:solidFill>
                  <a:schemeClr val="tx1"/>
                </a:solidFill>
                <a:latin typeface="Arial" panose="020B0604020202020204" pitchFamily="34" charset="0"/>
                <a:cs typeface="Arial" panose="020B0604020202020204" pitchFamily="34" charset="0"/>
              </a:rPr>
              <a:t>og indberetning, </a:t>
            </a:r>
            <a:r>
              <a:rPr lang="da-DK" sz="1800" dirty="0" smtClean="0">
                <a:solidFill>
                  <a:schemeClr val="tx1"/>
                </a:solidFill>
                <a:latin typeface="Arial" panose="020B0604020202020204" pitchFamily="34" charset="0"/>
                <a:cs typeface="Arial" panose="020B0604020202020204" pitchFamily="34" charset="0"/>
              </a:rPr>
              <a:t>tilsyn, </a:t>
            </a:r>
            <a:r>
              <a:rPr lang="da-DK" sz="1800" dirty="0">
                <a:solidFill>
                  <a:schemeClr val="tx1"/>
                </a:solidFill>
                <a:latin typeface="Arial" panose="020B0604020202020204" pitchFamily="34" charset="0"/>
                <a:cs typeface="Arial" panose="020B0604020202020204" pitchFamily="34" charset="0"/>
              </a:rPr>
              <a:t>klageadgang </a:t>
            </a:r>
            <a:r>
              <a:rPr lang="da-DK" sz="1800" dirty="0" smtClean="0">
                <a:solidFill>
                  <a:schemeClr val="tx1"/>
                </a:solidFill>
                <a:latin typeface="Arial" panose="020B0604020202020204" pitchFamily="34" charset="0"/>
                <a:cs typeface="Arial" panose="020B0604020202020204" pitchFamily="34" charset="0"/>
              </a:rPr>
              <a:t>og domstolsprøvelse</a:t>
            </a:r>
            <a:endParaRPr lang="da-DK" sz="1800" dirty="0">
              <a:solidFill>
                <a:schemeClr val="tx1"/>
              </a:solidFill>
              <a:latin typeface="Arial" panose="020B0604020202020204" pitchFamily="34" charset="0"/>
              <a:cs typeface="Arial" panose="020B0604020202020204" pitchFamily="34" charset="0"/>
            </a:endParaRPr>
          </a:p>
          <a:p>
            <a:endParaRPr lang="da-DK" dirty="0">
              <a:solidFill>
                <a:schemeClr val="tx1"/>
              </a:solidFill>
            </a:endParaRPr>
          </a:p>
        </p:txBody>
      </p:sp>
      <p:sp>
        <p:nvSpPr>
          <p:cNvPr id="2" name="Pladsholder til sidefod 1"/>
          <p:cNvSpPr>
            <a:spLocks noGrp="1"/>
          </p:cNvSpPr>
          <p:nvPr>
            <p:ph type="ftr" sz="quarter" idx="11"/>
          </p:nvPr>
        </p:nvSpPr>
        <p:spPr>
          <a:xfrm>
            <a:off x="107504" y="6381328"/>
            <a:ext cx="5112568"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5</a:t>
            </a:fld>
            <a:endParaRPr lang="da-DK"/>
          </a:p>
        </p:txBody>
      </p:sp>
    </p:spTree>
    <p:extLst>
      <p:ext uri="{BB962C8B-B14F-4D97-AF65-F5344CB8AC3E}">
        <p14:creationId xmlns:p14="http://schemas.microsoft.com/office/powerpoint/2010/main" val="4065291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0000" y="172800"/>
            <a:ext cx="5868670" cy="1162800"/>
          </a:xfrm>
        </p:spPr>
        <p:txBody>
          <a:bodyPr>
            <a:normAutofit/>
          </a:bodyPr>
          <a:lstStyle/>
          <a:p>
            <a:pPr algn="l"/>
            <a:r>
              <a:rPr lang="da-DK" sz="2000" b="1" dirty="0" smtClean="0">
                <a:latin typeface="Arial" panose="020B0604020202020204" pitchFamily="34" charset="0"/>
                <a:cs typeface="Arial" panose="020B0604020202020204" pitchFamily="34" charset="0"/>
              </a:rPr>
              <a:t>Lovens formål</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p:txBody>
          <a:bodyPr>
            <a:normAutofit/>
          </a:bodyPr>
          <a:lstStyle/>
          <a:p>
            <a:pPr marL="0" indent="0">
              <a:buNone/>
            </a:pPr>
            <a:r>
              <a:rPr lang="da-DK" sz="1800" b="1" dirty="0">
                <a:latin typeface="Arial" panose="020B0604020202020204" pitchFamily="34" charset="0"/>
                <a:cs typeface="Arial" panose="020B0604020202020204" pitchFamily="34" charset="0"/>
              </a:rPr>
              <a:t>Loven: </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Skal beskytte anbragte børn og unge mod </a:t>
            </a:r>
            <a:r>
              <a:rPr lang="da-DK" sz="1800" dirty="0" smtClean="0">
                <a:latin typeface="Arial" panose="020B0604020202020204" pitchFamily="34" charset="0"/>
                <a:cs typeface="Arial" panose="020B0604020202020204" pitchFamily="34" charset="0"/>
              </a:rPr>
              <a:t>overgreb, unødvendig magtanvendelse og </a:t>
            </a:r>
            <a:r>
              <a:rPr lang="da-DK" sz="1800" dirty="0">
                <a:latin typeface="Arial" panose="020B0604020202020204" pitchFamily="34" charset="0"/>
                <a:cs typeface="Arial" panose="020B0604020202020204" pitchFamily="34" charset="0"/>
              </a:rPr>
              <a:t>andre indgreb</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Skal forebygge magtanvendelse og andre indgreb</a:t>
            </a:r>
          </a:p>
          <a:p>
            <a:pPr marL="0" indent="0">
              <a:buNone/>
            </a:pPr>
            <a:endParaRPr lang="da-DK" sz="1800" dirty="0">
              <a:latin typeface="Arial" panose="020B0604020202020204" pitchFamily="34" charset="0"/>
              <a:cs typeface="Arial" panose="020B0604020202020204" pitchFamily="34" charset="0"/>
            </a:endParaRPr>
          </a:p>
          <a:p>
            <a:pPr marL="0" indent="0">
              <a:buNone/>
            </a:pPr>
            <a:r>
              <a:rPr lang="da-DK" sz="1800" b="1" dirty="0">
                <a:latin typeface="Arial" panose="020B0604020202020204" pitchFamily="34" charset="0"/>
                <a:cs typeface="Arial" panose="020B0604020202020204" pitchFamily="34" charset="0"/>
              </a:rPr>
              <a:t>Loven:</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Beskriver, i hvilke </a:t>
            </a:r>
            <a:r>
              <a:rPr lang="da-DK" sz="1800" dirty="0" smtClean="0">
                <a:latin typeface="Arial" panose="020B0604020202020204" pitchFamily="34" charset="0"/>
                <a:cs typeface="Arial" panose="020B0604020202020204" pitchFamily="34" charset="0"/>
              </a:rPr>
              <a:t>situationer </a:t>
            </a:r>
            <a:r>
              <a:rPr lang="da-DK" sz="1800" dirty="0">
                <a:latin typeface="Arial" panose="020B0604020202020204" pitchFamily="34" charset="0"/>
                <a:cs typeface="Arial" panose="020B0604020202020204" pitchFamily="34" charset="0"/>
              </a:rPr>
              <a:t>der undtagelsesvist må anvendes magt</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Sikrer de anbragte børn og unges retssikkerhed i forbindelse med magtanvendelse og andre indgreb</a:t>
            </a:r>
          </a:p>
        </p:txBody>
      </p:sp>
      <p:sp>
        <p:nvSpPr>
          <p:cNvPr id="2" name="Pladsholder til sidefod 1"/>
          <p:cNvSpPr>
            <a:spLocks noGrp="1"/>
          </p:cNvSpPr>
          <p:nvPr>
            <p:ph type="ftr" sz="quarter" idx="11"/>
          </p:nvPr>
        </p:nvSpPr>
        <p:spPr>
          <a:xfrm>
            <a:off x="24532" y="6381328"/>
            <a:ext cx="4328120" cy="365125"/>
          </a:xfrm>
        </p:spPr>
        <p:txBody>
          <a:bodyPr/>
          <a:lstStyle/>
          <a:p>
            <a:pPr>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6</a:t>
            </a:fld>
            <a:endParaRPr lang="da-DK"/>
          </a:p>
        </p:txBody>
      </p:sp>
    </p:spTree>
    <p:extLst>
      <p:ext uri="{BB962C8B-B14F-4D97-AF65-F5344CB8AC3E}">
        <p14:creationId xmlns:p14="http://schemas.microsoft.com/office/powerpoint/2010/main" val="406529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0000" y="172800"/>
            <a:ext cx="5923984" cy="1162800"/>
          </a:xfrm>
        </p:spPr>
        <p:txBody>
          <a:bodyPr>
            <a:normAutofit/>
          </a:bodyPr>
          <a:lstStyle/>
          <a:p>
            <a:pPr algn="l"/>
            <a:r>
              <a:rPr lang="da-DK" sz="2000" b="1" dirty="0" smtClean="0">
                <a:latin typeface="Arial" panose="020B0604020202020204" pitchFamily="34" charset="0"/>
                <a:cs typeface="Arial" panose="020B0604020202020204" pitchFamily="34" charset="0"/>
              </a:rPr>
              <a:t>Lovens anvendelsesområde</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a:xfrm>
            <a:off x="450850" y="1583139"/>
            <a:ext cx="8243888" cy="4493925"/>
          </a:xfrm>
        </p:spPr>
        <p:txBody>
          <a:bodyPr>
            <a:normAutofit/>
          </a:bodyPr>
          <a:lstStyle/>
          <a:p>
            <a:pPr marL="0" indent="0">
              <a:buNone/>
            </a:pPr>
            <a:r>
              <a:rPr lang="da-DK" sz="1800" b="1" dirty="0" smtClean="0">
                <a:latin typeface="Arial" panose="020B0604020202020204" pitchFamily="34" charset="0"/>
                <a:cs typeface="Arial" panose="020B0604020202020204" pitchFamily="34" charset="0"/>
              </a:rPr>
              <a:t>Lovens § 2 fastsætter det generelle anvendelsesområde:</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Overordnet </a:t>
            </a:r>
            <a:r>
              <a:rPr lang="da-DK" sz="1800" dirty="0">
                <a:latin typeface="Arial" panose="020B0604020202020204" pitchFamily="34" charset="0"/>
                <a:cs typeface="Arial" panose="020B0604020202020204" pitchFamily="34" charset="0"/>
              </a:rPr>
              <a:t>gælder loven for børn og unge under 18 år, der er anbragt på et anbringelsessted omfattet af servicelovens § 66, stk. 1</a:t>
            </a:r>
          </a:p>
          <a:p>
            <a:pPr lvl="1">
              <a:buFont typeface="Arial" panose="020B0604020202020204" pitchFamily="34" charset="0"/>
              <a:buChar char="•"/>
            </a:pPr>
            <a:r>
              <a:rPr lang="da-DK" sz="1800" dirty="0">
                <a:latin typeface="Arial" panose="020B0604020202020204" pitchFamily="34" charset="0"/>
                <a:cs typeface="Arial" panose="020B0604020202020204" pitchFamily="34" charset="0"/>
              </a:rPr>
              <a:t>De enkelte bestemmelser angiver hvilke anbringelsessteder, der er omfattet</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Kost- </a:t>
            </a:r>
            <a:r>
              <a:rPr lang="da-DK" sz="1800" dirty="0">
                <a:latin typeface="Arial" panose="020B0604020202020204" pitchFamily="34" charset="0"/>
                <a:cs typeface="Arial" panose="020B0604020202020204" pitchFamily="34" charset="0"/>
              </a:rPr>
              <a:t>og efterskoler er ikke omfattet af loven</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Unge</a:t>
            </a:r>
            <a:r>
              <a:rPr lang="da-DK" sz="1800" dirty="0">
                <a:latin typeface="Arial" panose="020B0604020202020204" pitchFamily="34" charset="0"/>
                <a:cs typeface="Arial" panose="020B0604020202020204" pitchFamily="34" charset="0"/>
              </a:rPr>
              <a:t>, der er fyldt 18 </a:t>
            </a:r>
            <a:r>
              <a:rPr lang="da-DK" sz="1800" dirty="0" smtClean="0">
                <a:latin typeface="Arial" panose="020B0604020202020204" pitchFamily="34" charset="0"/>
                <a:cs typeface="Arial" panose="020B0604020202020204" pitchFamily="34" charset="0"/>
              </a:rPr>
              <a:t>år, som </a:t>
            </a:r>
            <a:r>
              <a:rPr lang="da-DK" sz="1800" dirty="0">
                <a:latin typeface="Arial" panose="020B0604020202020204" pitchFamily="34" charset="0"/>
                <a:cs typeface="Arial" panose="020B0604020202020204" pitchFamily="34" charset="0"/>
              </a:rPr>
              <a:t>er anbragt som led i en strafferetlig dom eller </a:t>
            </a:r>
            <a:r>
              <a:rPr lang="da-DK" sz="1800" dirty="0" smtClean="0">
                <a:latin typeface="Arial" panose="020B0604020202020204" pitchFamily="34" charset="0"/>
                <a:cs typeface="Arial" panose="020B0604020202020204" pitchFamily="34" charset="0"/>
              </a:rPr>
              <a:t>kendelse, </a:t>
            </a:r>
            <a:r>
              <a:rPr lang="da-DK" sz="1800" dirty="0">
                <a:latin typeface="Arial" panose="020B0604020202020204" pitchFamily="34" charset="0"/>
                <a:cs typeface="Arial" panose="020B0604020202020204" pitchFamily="34" charset="0"/>
              </a:rPr>
              <a:t>er omfattet af en række af lovens bestemmelser</a:t>
            </a:r>
          </a:p>
          <a:p>
            <a:endParaRPr lang="da-DK" sz="1800" dirty="0">
              <a:latin typeface="Arial" panose="020B0604020202020204" pitchFamily="34" charset="0"/>
              <a:cs typeface="Arial" panose="020B0604020202020204" pitchFamily="34" charset="0"/>
            </a:endParaRPr>
          </a:p>
          <a:p>
            <a:pPr marL="0" indent="0">
              <a:buNone/>
            </a:pPr>
            <a:r>
              <a:rPr lang="da-DK" sz="1800" b="1" dirty="0" smtClean="0">
                <a:latin typeface="Arial" panose="020B0604020202020204" pitchFamily="34" charset="0"/>
                <a:cs typeface="Arial" panose="020B0604020202020204" pitchFamily="34" charset="0"/>
              </a:rPr>
              <a:t>OBS:</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Almindelige plejefamilier og netværksplejefamilier er kun omfattet af lovens § 3</a:t>
            </a:r>
          </a:p>
          <a:p>
            <a:pPr lvl="1">
              <a:buFont typeface="Arial" panose="020B0604020202020204" pitchFamily="34" charset="0"/>
              <a:buChar char="•"/>
            </a:pPr>
            <a:r>
              <a:rPr lang="da-DK" sz="1800" dirty="0" smtClean="0">
                <a:latin typeface="Arial" panose="020B0604020202020204" pitchFamily="34" charset="0"/>
                <a:cs typeface="Arial" panose="020B0604020202020204" pitchFamily="34" charset="0"/>
              </a:rPr>
              <a:t>Kommunale plejefamilier er omfattet af §§ 3, 6 og 8</a:t>
            </a:r>
            <a:endParaRPr lang="da-DK" sz="1800" dirty="0">
              <a:latin typeface="Arial" panose="020B0604020202020204" pitchFamily="34" charset="0"/>
              <a:cs typeface="Arial" panose="020B0604020202020204" pitchFamily="34" charset="0"/>
            </a:endParaRPr>
          </a:p>
        </p:txBody>
      </p:sp>
      <p:sp>
        <p:nvSpPr>
          <p:cNvPr id="2" name="Pladsholder til sidefod 1"/>
          <p:cNvSpPr>
            <a:spLocks noGrp="1"/>
          </p:cNvSpPr>
          <p:nvPr>
            <p:ph type="ftr" sz="quarter" idx="11"/>
          </p:nvPr>
        </p:nvSpPr>
        <p:spPr>
          <a:xfrm>
            <a:off x="107504" y="6381328"/>
            <a:ext cx="4392488"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4" name="Pladsholder til diasnummer 3"/>
          <p:cNvSpPr>
            <a:spLocks noGrp="1"/>
          </p:cNvSpPr>
          <p:nvPr>
            <p:ph type="sldNum" sz="quarter" idx="12"/>
          </p:nvPr>
        </p:nvSpPr>
        <p:spPr/>
        <p:txBody>
          <a:bodyPr/>
          <a:lstStyle/>
          <a:p>
            <a:fld id="{26E3BA2D-6E44-4DE0-8826-FAD497FCA3D4}" type="slidenum">
              <a:rPr lang="da-DK" smtClean="0"/>
              <a:t>7</a:t>
            </a:fld>
            <a:endParaRPr lang="da-DK"/>
          </a:p>
        </p:txBody>
      </p:sp>
    </p:spTree>
    <p:extLst>
      <p:ext uri="{BB962C8B-B14F-4D97-AF65-F5344CB8AC3E}">
        <p14:creationId xmlns:p14="http://schemas.microsoft.com/office/powerpoint/2010/main" val="4065291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0000" y="172800"/>
            <a:ext cx="7607184" cy="1162800"/>
          </a:xfrm>
        </p:spPr>
        <p:txBody>
          <a:bodyPr>
            <a:normAutofit/>
          </a:bodyPr>
          <a:lstStyle/>
          <a:p>
            <a:pPr algn="l"/>
            <a:r>
              <a:rPr lang="da-DK" sz="2000" b="1" dirty="0" smtClean="0">
                <a:latin typeface="Arial" panose="020B0604020202020204" pitchFamily="34" charset="0"/>
                <a:cs typeface="Arial" panose="020B0604020202020204" pitchFamily="34" charset="0"/>
              </a:rPr>
              <a:t>Generelle principper for indsatsen</a:t>
            </a:r>
            <a:endParaRPr lang="da-DK" sz="2000" b="1" dirty="0">
              <a:latin typeface="Arial" panose="020B0604020202020204" pitchFamily="34" charset="0"/>
              <a:cs typeface="Arial" panose="020B0604020202020204" pitchFamily="34" charset="0"/>
            </a:endParaRPr>
          </a:p>
        </p:txBody>
      </p:sp>
      <p:sp>
        <p:nvSpPr>
          <p:cNvPr id="5" name="Pladsholder til indhold 2"/>
          <p:cNvSpPr>
            <a:spLocks noGrp="1"/>
          </p:cNvSpPr>
          <p:nvPr>
            <p:ph idx="1"/>
          </p:nvPr>
        </p:nvSpPr>
        <p:spPr>
          <a:xfrm>
            <a:off x="450000" y="1412776"/>
            <a:ext cx="8229600" cy="4525963"/>
          </a:xfrm>
        </p:spPr>
        <p:txBody>
          <a:bodyPr>
            <a:normAutofit fontScale="92500" lnSpcReduction="10000"/>
          </a:bodyPr>
          <a:lstStyle/>
          <a:p>
            <a:pPr marL="0" indent="0">
              <a:buNone/>
            </a:pPr>
            <a:r>
              <a:rPr lang="da-DK" sz="1900" b="1" dirty="0" smtClean="0">
                <a:latin typeface="Arial" panose="020B0604020202020204" pitchFamily="34" charset="0"/>
                <a:cs typeface="Arial" panose="020B0604020202020204" pitchFamily="34" charset="0"/>
              </a:rPr>
              <a:t>Inddragelse:</a:t>
            </a:r>
          </a:p>
          <a:p>
            <a:pPr lvl="1">
              <a:buFont typeface="Arial" panose="020B0604020202020204" pitchFamily="34" charset="0"/>
              <a:buChar char="•"/>
            </a:pPr>
            <a:r>
              <a:rPr lang="da-DK" sz="1900" dirty="0" smtClean="0">
                <a:latin typeface="Arial" panose="020B0604020202020204" pitchFamily="34" charset="0"/>
                <a:cs typeface="Arial" panose="020B0604020202020204" pitchFamily="34" charset="0"/>
              </a:rPr>
              <a:t>Anbragte børn og unge har ret til medinddragelse, medbestemmelse og selvbestemmelse</a:t>
            </a:r>
          </a:p>
          <a:p>
            <a:pPr lvl="3"/>
            <a:r>
              <a:rPr lang="da-DK" sz="1900" dirty="0" smtClean="0">
                <a:latin typeface="Arial" panose="020B0604020202020204" pitchFamily="34" charset="0"/>
                <a:cs typeface="Arial" panose="020B0604020202020204" pitchFamily="34" charset="0"/>
              </a:rPr>
              <a:t>Derfor dialog med barnet eller den unge om tilrettelæggelse og gennemførelse af indsatsen ud fra alder, modenhed og funktionsniveau</a:t>
            </a:r>
          </a:p>
          <a:p>
            <a:pPr marL="0" indent="0">
              <a:buNone/>
            </a:pPr>
            <a:endParaRPr lang="da-DK" sz="1900" dirty="0" smtClean="0">
              <a:latin typeface="Arial" panose="020B0604020202020204" pitchFamily="34" charset="0"/>
              <a:cs typeface="Arial" panose="020B0604020202020204" pitchFamily="34" charset="0"/>
            </a:endParaRPr>
          </a:p>
          <a:p>
            <a:pPr marL="0" indent="0">
              <a:buNone/>
            </a:pPr>
            <a:r>
              <a:rPr lang="da-DK" sz="1900" b="1" dirty="0">
                <a:latin typeface="Arial" panose="020B0604020202020204" pitchFamily="34" charset="0"/>
                <a:cs typeface="Arial" panose="020B0604020202020204" pitchFamily="34" charset="0"/>
              </a:rPr>
              <a:t>Forbud:</a:t>
            </a:r>
          </a:p>
          <a:p>
            <a:pPr lvl="1">
              <a:buFont typeface="Arial" panose="020B0604020202020204" pitchFamily="34" charset="0"/>
              <a:buChar char="•"/>
            </a:pPr>
            <a:r>
              <a:rPr lang="da-DK" sz="1900" dirty="0">
                <a:latin typeface="Arial" panose="020B0604020202020204" pitchFamily="34" charset="0"/>
                <a:cs typeface="Arial" panose="020B0604020202020204" pitchFamily="34" charset="0"/>
              </a:rPr>
              <a:t>Fiksering, ydmygende, hånende og anden nedværdigende behandling er ikke </a:t>
            </a:r>
            <a:r>
              <a:rPr lang="da-DK" sz="1900" dirty="0" smtClean="0">
                <a:latin typeface="Arial" panose="020B0604020202020204" pitchFamily="34" charset="0"/>
                <a:cs typeface="Arial" panose="020B0604020202020204" pitchFamily="34" charset="0"/>
              </a:rPr>
              <a:t>tilladt</a:t>
            </a:r>
          </a:p>
          <a:p>
            <a:pPr marL="0" indent="0">
              <a:buNone/>
            </a:pPr>
            <a:endParaRPr lang="da-DK" sz="1900" dirty="0" smtClean="0">
              <a:latin typeface="Arial" panose="020B0604020202020204" pitchFamily="34" charset="0"/>
              <a:cs typeface="Arial" panose="020B0604020202020204" pitchFamily="34" charset="0"/>
            </a:endParaRPr>
          </a:p>
          <a:p>
            <a:pPr marL="0" indent="0">
              <a:buNone/>
            </a:pPr>
            <a:r>
              <a:rPr lang="da-DK" sz="1900" b="1" dirty="0" smtClean="0">
                <a:latin typeface="Arial" panose="020B0604020202020204" pitchFamily="34" charset="0"/>
                <a:cs typeface="Arial" panose="020B0604020202020204" pitchFamily="34" charset="0"/>
              </a:rPr>
              <a:t>Væsentlige generelle principper:</a:t>
            </a:r>
          </a:p>
          <a:p>
            <a:pPr lvl="1">
              <a:buFont typeface="Arial" panose="020B0604020202020204" pitchFamily="34" charset="0"/>
              <a:buChar char="•"/>
            </a:pPr>
            <a:r>
              <a:rPr lang="da-DK" sz="1900" dirty="0" smtClean="0">
                <a:latin typeface="Arial" panose="020B0604020202020204" pitchFamily="34" charset="0"/>
                <a:cs typeface="Arial" panose="020B0604020202020204" pitchFamily="34" charset="0"/>
              </a:rPr>
              <a:t>Proportionalitet</a:t>
            </a:r>
          </a:p>
          <a:p>
            <a:pPr lvl="1">
              <a:buFont typeface="Arial" panose="020B0604020202020204" pitchFamily="34" charset="0"/>
              <a:buChar char="•"/>
            </a:pPr>
            <a:r>
              <a:rPr lang="da-DK" sz="1900" dirty="0" smtClean="0">
                <a:latin typeface="Arial" panose="020B0604020202020204" pitchFamily="34" charset="0"/>
                <a:cs typeface="Arial" panose="020B0604020202020204" pitchFamily="34" charset="0"/>
              </a:rPr>
              <a:t>Mindsteindgrebsprincip</a:t>
            </a:r>
          </a:p>
          <a:p>
            <a:pPr lvl="1">
              <a:buFont typeface="Arial" panose="020B0604020202020204" pitchFamily="34" charset="0"/>
              <a:buChar char="•"/>
            </a:pPr>
            <a:r>
              <a:rPr lang="da-DK" sz="1900" dirty="0" smtClean="0">
                <a:latin typeface="Arial" panose="020B0604020202020204" pitchFamily="34" charset="0"/>
                <a:cs typeface="Arial" panose="020B0604020202020204" pitchFamily="34" charset="0"/>
              </a:rPr>
              <a:t>Skånsomhedsprincip</a:t>
            </a:r>
          </a:p>
          <a:p>
            <a:pPr marL="0" indent="0">
              <a:buNone/>
            </a:pPr>
            <a:endParaRPr lang="da-DK" dirty="0"/>
          </a:p>
        </p:txBody>
      </p:sp>
      <p:sp>
        <p:nvSpPr>
          <p:cNvPr id="6" name="Pladsholder til sidefod 5"/>
          <p:cNvSpPr>
            <a:spLocks noGrp="1"/>
          </p:cNvSpPr>
          <p:nvPr>
            <p:ph type="ftr" sz="quarter" idx="11"/>
          </p:nvPr>
        </p:nvSpPr>
        <p:spPr>
          <a:xfrm>
            <a:off x="107504" y="6309320"/>
            <a:ext cx="4644008"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2" name="Pladsholder til diasnummer 1"/>
          <p:cNvSpPr>
            <a:spLocks noGrp="1"/>
          </p:cNvSpPr>
          <p:nvPr>
            <p:ph type="sldNum" sz="quarter" idx="12"/>
          </p:nvPr>
        </p:nvSpPr>
        <p:spPr/>
        <p:txBody>
          <a:bodyPr/>
          <a:lstStyle/>
          <a:p>
            <a:fld id="{26E3BA2D-6E44-4DE0-8826-FAD497FCA3D4}" type="slidenum">
              <a:rPr lang="da-DK" smtClean="0"/>
              <a:t>8</a:t>
            </a:fld>
            <a:endParaRPr lang="da-DK"/>
          </a:p>
        </p:txBody>
      </p:sp>
    </p:spTree>
    <p:extLst>
      <p:ext uri="{BB962C8B-B14F-4D97-AF65-F5344CB8AC3E}">
        <p14:creationId xmlns:p14="http://schemas.microsoft.com/office/powerpoint/2010/main" val="130642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5868670" cy="1080120"/>
          </a:xfrm>
        </p:spPr>
        <p:txBody>
          <a:bodyPr>
            <a:normAutofit/>
          </a:bodyPr>
          <a:lstStyle/>
          <a:p>
            <a:pPr algn="l"/>
            <a:r>
              <a:rPr lang="da-DK" sz="2000" b="1" dirty="0" smtClean="0">
                <a:latin typeface="Arial" panose="020B0604020202020204" pitchFamily="34" charset="0"/>
                <a:cs typeface="Arial" panose="020B0604020202020204" pitchFamily="34" charset="0"/>
              </a:rPr>
              <a:t>Retskilder</a:t>
            </a:r>
            <a:endParaRPr lang="da-DK" sz="2000" b="1" dirty="0">
              <a:latin typeface="Arial" panose="020B0604020202020204" pitchFamily="34" charset="0"/>
              <a:cs typeface="Arial" panose="020B0604020202020204" pitchFamily="34" charset="0"/>
            </a:endParaRPr>
          </a:p>
        </p:txBody>
      </p:sp>
      <p:sp>
        <p:nvSpPr>
          <p:cNvPr id="4" name="Pladsholder til indhold 3"/>
          <p:cNvSpPr>
            <a:spLocks noGrp="1"/>
          </p:cNvSpPr>
          <p:nvPr>
            <p:ph idx="1"/>
          </p:nvPr>
        </p:nvSpPr>
        <p:spPr/>
        <p:txBody>
          <a:bodyPr>
            <a:normAutofit/>
          </a:bodyPr>
          <a:lstStyle/>
          <a:p>
            <a:pPr lvl="0"/>
            <a:r>
              <a:rPr lang="da-DK" sz="1800" dirty="0">
                <a:latin typeface="Arial" panose="020B0604020202020204" pitchFamily="34" charset="0"/>
                <a:cs typeface="Arial" panose="020B0604020202020204" pitchFamily="34" charset="0"/>
              </a:rPr>
              <a:t>Lov om voksenansvar for anbragte børn og unge (Lov nr. 619 af 8. juni 2016), </a:t>
            </a:r>
            <a:r>
              <a:rPr lang="da-DK" sz="1800" dirty="0" smtClean="0">
                <a:latin typeface="Arial" panose="020B0604020202020204" pitchFamily="34" charset="0"/>
                <a:cs typeface="Arial" panose="020B0604020202020204" pitchFamily="34" charset="0"/>
              </a:rPr>
              <a:t>§§ 1, 2 og 7.</a:t>
            </a:r>
            <a:endParaRPr lang="da-DK" sz="1800" dirty="0">
              <a:latin typeface="Arial" panose="020B0604020202020204" pitchFamily="34" charset="0"/>
              <a:cs typeface="Arial" panose="020B0604020202020204" pitchFamily="34" charset="0"/>
            </a:endParaRPr>
          </a:p>
          <a:p>
            <a:pPr lvl="0"/>
            <a:r>
              <a:rPr lang="da-DK" sz="1800" dirty="0">
                <a:latin typeface="Arial" panose="020B0604020202020204" pitchFamily="34" charset="0"/>
                <a:cs typeface="Arial" panose="020B0604020202020204" pitchFamily="34" charset="0"/>
              </a:rPr>
              <a:t>Lov om ændring af lov om social service, lov om socialtilsyn og lov om folkeskolen (Lov nr. 647 af 8. juni 2016)</a:t>
            </a:r>
          </a:p>
          <a:p>
            <a:pPr lvl="0"/>
            <a:r>
              <a:rPr lang="da-DK" sz="1800" dirty="0">
                <a:latin typeface="Arial" panose="020B0604020202020204" pitchFamily="34" charset="0"/>
                <a:cs typeface="Arial" panose="020B0604020202020204" pitchFamily="34" charset="0"/>
              </a:rPr>
              <a:t>Lov om ændring af lov om social service, lov om retssikkerhed og administration på det sociale område og lov om voksenansvar for anbragte børn og unge (Lov nr. 1543 af 13. december 2016), § 3</a:t>
            </a:r>
          </a:p>
          <a:p>
            <a:pPr lvl="0"/>
            <a:r>
              <a:rPr lang="da-DK" sz="1800" dirty="0">
                <a:latin typeface="Arial" panose="020B0604020202020204" pitchFamily="34" charset="0"/>
                <a:cs typeface="Arial" panose="020B0604020202020204" pitchFamily="34" charset="0"/>
              </a:rPr>
              <a:t>Lov om ændring af lov om socialtilsyn, lov om social service og lov om voksenansvar for anbragte børn og unge (Lov nr. 1544 af 13. december 2016), § 3</a:t>
            </a:r>
          </a:p>
          <a:p>
            <a:pPr lvl="0"/>
            <a:r>
              <a:rPr lang="da-DK" sz="1800" dirty="0">
                <a:latin typeface="Arial" panose="020B0604020202020204" pitchFamily="34" charset="0"/>
                <a:cs typeface="Arial" panose="020B0604020202020204" pitchFamily="34" charset="0"/>
              </a:rPr>
              <a:t>Bekendtgørelse om voksenansvar for anbragte børn og unge (Bek. nr. 1707 af 20. december 2016), § </a:t>
            </a:r>
            <a:r>
              <a:rPr lang="da-DK" sz="1800" dirty="0" smtClean="0">
                <a:latin typeface="Arial" panose="020B0604020202020204" pitchFamily="34" charset="0"/>
                <a:cs typeface="Arial" panose="020B0604020202020204" pitchFamily="34" charset="0"/>
              </a:rPr>
              <a:t>1.</a:t>
            </a:r>
            <a:endParaRPr lang="da-DK" sz="1800" dirty="0">
              <a:latin typeface="Arial" panose="020B0604020202020204" pitchFamily="34" charset="0"/>
              <a:cs typeface="Arial" panose="020B0604020202020204" pitchFamily="34" charset="0"/>
            </a:endParaRPr>
          </a:p>
          <a:p>
            <a:pPr lvl="0"/>
            <a:r>
              <a:rPr lang="da-DK" sz="1800" dirty="0">
                <a:latin typeface="Arial" panose="020B0604020202020204" pitchFamily="34" charset="0"/>
                <a:cs typeface="Arial" panose="020B0604020202020204" pitchFamily="34" charset="0"/>
              </a:rPr>
              <a:t>Vejledning til lov om voksenansvar for anbragte børn og unge (Vej. nr. 10370 af 21. december 2016), pkt. </a:t>
            </a:r>
            <a:r>
              <a:rPr lang="da-DK" sz="1800" dirty="0" smtClean="0">
                <a:latin typeface="Arial" panose="020B0604020202020204" pitchFamily="34" charset="0"/>
                <a:cs typeface="Arial" panose="020B0604020202020204" pitchFamily="34" charset="0"/>
              </a:rPr>
              <a:t>3, pkt. 6-24 samt pkt. 60-61.</a:t>
            </a:r>
            <a:endParaRPr lang="da-DK" sz="1800" dirty="0">
              <a:latin typeface="Arial" panose="020B0604020202020204" pitchFamily="34" charset="0"/>
              <a:cs typeface="Arial" panose="020B0604020202020204" pitchFamily="34" charset="0"/>
            </a:endParaRPr>
          </a:p>
          <a:p>
            <a:endParaRPr lang="da-DK" dirty="0"/>
          </a:p>
        </p:txBody>
      </p:sp>
      <p:sp>
        <p:nvSpPr>
          <p:cNvPr id="3" name="Pladsholder til sidefod 2"/>
          <p:cNvSpPr>
            <a:spLocks noGrp="1"/>
          </p:cNvSpPr>
          <p:nvPr>
            <p:ph type="ftr" sz="quarter" idx="11"/>
          </p:nvPr>
        </p:nvSpPr>
        <p:spPr>
          <a:xfrm>
            <a:off x="107504" y="6381328"/>
            <a:ext cx="5046960" cy="365125"/>
          </a:xfrm>
        </p:spPr>
        <p:txBody>
          <a:bodyPr/>
          <a:lstStyle/>
          <a:p>
            <a:pPr algn="l">
              <a:defRPr/>
            </a:pPr>
            <a:r>
              <a:rPr lang="en-GB" dirty="0" err="1" smtClean="0"/>
              <a:t>Overordnet</a:t>
            </a:r>
            <a:r>
              <a:rPr lang="en-GB" dirty="0" smtClean="0"/>
              <a:t> om </a:t>
            </a:r>
            <a:r>
              <a:rPr lang="en-GB" dirty="0" err="1" smtClean="0"/>
              <a:t>voksenansvarsloven</a:t>
            </a:r>
            <a:r>
              <a:rPr lang="en-GB" dirty="0" smtClean="0"/>
              <a:t>, </a:t>
            </a:r>
            <a:r>
              <a:rPr lang="en-GB" dirty="0" err="1" smtClean="0"/>
              <a:t>baggrund</a:t>
            </a:r>
            <a:r>
              <a:rPr lang="en-GB" dirty="0" smtClean="0"/>
              <a:t> </a:t>
            </a:r>
            <a:r>
              <a:rPr lang="en-GB" dirty="0" err="1" smtClean="0"/>
              <a:t>og</a:t>
            </a:r>
            <a:r>
              <a:rPr lang="en-GB" dirty="0" smtClean="0"/>
              <a:t> </a:t>
            </a:r>
            <a:r>
              <a:rPr lang="en-GB" dirty="0" err="1" smtClean="0"/>
              <a:t>intentioner</a:t>
            </a:r>
            <a:endParaRPr lang="en-GB" dirty="0"/>
          </a:p>
        </p:txBody>
      </p:sp>
      <p:sp>
        <p:nvSpPr>
          <p:cNvPr id="5" name="Pladsholder til diasnummer 4"/>
          <p:cNvSpPr>
            <a:spLocks noGrp="1"/>
          </p:cNvSpPr>
          <p:nvPr>
            <p:ph type="sldNum" sz="quarter" idx="12"/>
          </p:nvPr>
        </p:nvSpPr>
        <p:spPr/>
        <p:txBody>
          <a:bodyPr/>
          <a:lstStyle/>
          <a:p>
            <a:fld id="{26E3BA2D-6E44-4DE0-8826-FAD497FCA3D4}" type="slidenum">
              <a:rPr lang="da-DK" smtClean="0"/>
              <a:t>9</a:t>
            </a:fld>
            <a:endParaRPr lang="da-DK"/>
          </a:p>
        </p:txBody>
      </p:sp>
    </p:spTree>
    <p:extLst>
      <p:ext uri="{BB962C8B-B14F-4D97-AF65-F5344CB8AC3E}">
        <p14:creationId xmlns:p14="http://schemas.microsoft.com/office/powerpoint/2010/main" val="1311221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5742</TotalTime>
  <Words>1247</Words>
  <Application>Microsoft Office PowerPoint</Application>
  <PresentationFormat>Skærmshow (4:3)</PresentationFormat>
  <Paragraphs>117</Paragraphs>
  <Slides>12</Slides>
  <Notes>3</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Kontortema</vt:lpstr>
      <vt:lpstr>Voksenansvar for anbragte børn og unge  Overordnet om voksenansvarsloven, baggrund og intentioner</vt:lpstr>
      <vt:lpstr>Baggrund for loven</vt:lpstr>
      <vt:lpstr>Den politiske aftale</vt:lpstr>
      <vt:lpstr>Den politiske aftale</vt:lpstr>
      <vt:lpstr>Lov om voksenansvar</vt:lpstr>
      <vt:lpstr>Lovens formål</vt:lpstr>
      <vt:lpstr>Lovens anvendelsesområde</vt:lpstr>
      <vt:lpstr>Generelle principper for indsatsen</vt:lpstr>
      <vt:lpstr>Retskilder</vt:lpstr>
      <vt:lpstr>Lovens ordlyd</vt:lpstr>
      <vt:lpstr>Lovens ordlyd</vt:lpstr>
      <vt:lpstr>Lovens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298</cp:revision>
  <cp:lastPrinted>2016-12-09T11:58:52Z</cp:lastPrinted>
  <dcterms:created xsi:type="dcterms:W3CDTF">2016-05-06T07:53:40Z</dcterms:created>
  <dcterms:modified xsi:type="dcterms:W3CDTF">2017-01-15T10:55:01Z</dcterms:modified>
</cp:coreProperties>
</file>